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7" r:id="rId1"/>
    <p:sldMasterId id="2147483680" r:id="rId2"/>
  </p:sldMasterIdLst>
  <p:notesMasterIdLst>
    <p:notesMasterId r:id="rId14"/>
  </p:notesMasterIdLst>
  <p:handoutMasterIdLst>
    <p:handoutMasterId r:id="rId15"/>
  </p:handoutMasterIdLst>
  <p:sldIdLst>
    <p:sldId id="1476" r:id="rId3"/>
    <p:sldId id="1495" r:id="rId4"/>
    <p:sldId id="1515" r:id="rId5"/>
    <p:sldId id="1504" r:id="rId6"/>
    <p:sldId id="1503" r:id="rId7"/>
    <p:sldId id="1502" r:id="rId8"/>
    <p:sldId id="1497" r:id="rId9"/>
    <p:sldId id="1516" r:id="rId10"/>
    <p:sldId id="1493" r:id="rId11"/>
    <p:sldId id="1506" r:id="rId12"/>
    <p:sldId id="1494" r:id="rId13"/>
  </p:sldIdLst>
  <p:sldSz cx="12192000" cy="6858000"/>
  <p:notesSz cx="9918700" cy="68199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ocess" id="{42C44D4A-FF72-4558-BDAE-F811EA094314}">
          <p14:sldIdLst>
            <p14:sldId id="1476"/>
            <p14:sldId id="1495"/>
            <p14:sldId id="1515"/>
            <p14:sldId id="1504"/>
            <p14:sldId id="1503"/>
            <p14:sldId id="1502"/>
            <p14:sldId id="1497"/>
            <p14:sldId id="1516"/>
            <p14:sldId id="1493"/>
            <p14:sldId id="1506"/>
            <p14:sldId id="149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570" userDrawn="1">
          <p15:clr>
            <a:srgbClr val="A4A3A4"/>
          </p15:clr>
        </p15:guide>
        <p15:guide id="2" pos="3984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332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cper Ogiński" initials="KO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25A"/>
    <a:srgbClr val="285A5A"/>
    <a:srgbClr val="000000"/>
    <a:srgbClr val="00CAC5"/>
    <a:srgbClr val="DDDDDD"/>
    <a:srgbClr val="B2B2B2"/>
    <a:srgbClr val="FFFFFF"/>
    <a:srgbClr val="808080"/>
    <a:srgbClr val="5F5F5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73" autoAdjust="0"/>
    <p:restoredTop sz="97371" autoAdjust="0"/>
  </p:normalViewPr>
  <p:slideViewPr>
    <p:cSldViewPr snapToObjects="1">
      <p:cViewPr>
        <p:scale>
          <a:sx n="168" d="100"/>
          <a:sy n="168" d="100"/>
        </p:scale>
        <p:origin x="-54" y="-72"/>
      </p:cViewPr>
      <p:guideLst>
        <p:guide orient="horz" pos="1570"/>
        <p:guide orient="horz" pos="1094"/>
        <p:guide pos="3984"/>
        <p:guide pos="3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862"/>
    </p:cViewPr>
  </p:sorterViewPr>
  <p:notesViewPr>
    <p:cSldViewPr snapToObjects="1">
      <p:cViewPr varScale="1">
        <p:scale>
          <a:sx n="73" d="100"/>
          <a:sy n="73" d="100"/>
        </p:scale>
        <p:origin x="-3792" y="-112"/>
      </p:cViewPr>
      <p:guideLst>
        <p:guide orient="horz" pos="2148"/>
        <p:guide pos="31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103" cy="3409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18302" y="0"/>
            <a:ext cx="4298103" cy="3409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324E6-0024-48AA-9D1D-7CC5DB334F70}" type="datetimeFigureOut">
              <a:rPr lang="pl-PL" smtClean="0"/>
              <a:t>2019-10-25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77722"/>
            <a:ext cx="4298103" cy="3409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18302" y="6477722"/>
            <a:ext cx="4298103" cy="3409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C12CB-6D79-4FAD-8D9F-F2F6A111F1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492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103" cy="3409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8302" y="0"/>
            <a:ext cx="4298103" cy="3409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11175"/>
            <a:ext cx="4546600" cy="2557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1870" y="3239453"/>
            <a:ext cx="7934960" cy="3068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77722"/>
            <a:ext cx="4298103" cy="3409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8302" y="6477722"/>
            <a:ext cx="4298103" cy="3409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906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80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6861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32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04" y="6322422"/>
            <a:ext cx="756084" cy="290802"/>
          </a:xfrm>
          <a:prstGeom prst="rect">
            <a:avLst/>
          </a:prstGeom>
        </p:spPr>
      </p:pic>
      <p:sp>
        <p:nvSpPr>
          <p:cNvPr id="30" name="Slide Number Placeholder 5"/>
          <p:cNvSpPr txBox="1">
            <a:spLocks/>
          </p:cNvSpPr>
          <p:nvPr userDrawn="1"/>
        </p:nvSpPr>
        <p:spPr>
          <a:xfrm>
            <a:off x="8076220" y="6309320"/>
            <a:ext cx="648072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1A290D8D-6BA0-418D-AFED-C65293F70DA0}" type="slidenum">
              <a:rPr lang="en-US" sz="1200" smtClean="0">
                <a:solidFill>
                  <a:schemeClr val="bg1"/>
                </a:solidFill>
              </a:rPr>
              <a:pPr algn="l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Prostokąt 10"/>
          <p:cNvSpPr/>
          <p:nvPr userDrawn="1"/>
        </p:nvSpPr>
        <p:spPr>
          <a:xfrm>
            <a:off x="1595500" y="6459759"/>
            <a:ext cx="152498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11"/>
          <p:cNvCxnSpPr/>
          <p:nvPr userDrawn="1"/>
        </p:nvCxnSpPr>
        <p:spPr>
          <a:xfrm flipH="1">
            <a:off x="3287688" y="6482618"/>
            <a:ext cx="47525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315" y="6381328"/>
            <a:ext cx="1424595" cy="20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0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076220" y="6309320"/>
            <a:ext cx="648072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1A290D8D-6BA0-418D-AFED-C65293F70DA0}" type="slidenum">
              <a:rPr lang="en-US" sz="1200" smtClean="0">
                <a:solidFill>
                  <a:srgbClr val="28325A"/>
                </a:solidFill>
              </a:rPr>
              <a:pPr algn="l"/>
              <a:t>‹#›</a:t>
            </a:fld>
            <a:endParaRPr lang="en-US" sz="1200" dirty="0">
              <a:solidFill>
                <a:srgbClr val="28325A"/>
              </a:solidFill>
            </a:endParaRPr>
          </a:p>
        </p:txBody>
      </p:sp>
      <p:sp>
        <p:nvSpPr>
          <p:cNvPr id="11" name="Prostokąt 10"/>
          <p:cNvSpPr/>
          <p:nvPr userDrawn="1"/>
        </p:nvSpPr>
        <p:spPr>
          <a:xfrm>
            <a:off x="1595500" y="6459759"/>
            <a:ext cx="1524980" cy="45719"/>
          </a:xfrm>
          <a:prstGeom prst="rect">
            <a:avLst/>
          </a:prstGeom>
          <a:solidFill>
            <a:srgbClr val="2832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2" name="Łącznik prosty 11"/>
          <p:cNvCxnSpPr/>
          <p:nvPr userDrawn="1"/>
        </p:nvCxnSpPr>
        <p:spPr>
          <a:xfrm flipH="1">
            <a:off x="3287688" y="6482618"/>
            <a:ext cx="4752528" cy="0"/>
          </a:xfrm>
          <a:prstGeom prst="line">
            <a:avLst/>
          </a:prstGeom>
          <a:ln>
            <a:solidFill>
              <a:srgbClr val="2832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315" y="6381329"/>
            <a:ext cx="1424595" cy="202580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04" y="6322422"/>
            <a:ext cx="756084" cy="290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897" r:id="rId2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lnSpc>
          <a:spcPct val="86000"/>
        </a:lnSpc>
        <a:spcBef>
          <a:spcPct val="0"/>
        </a:spcBef>
        <a:buNone/>
        <a:defRPr sz="2800" kern="800" spc="-53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800" spc="-13">
          <a:solidFill>
            <a:schemeClr val="tx1"/>
          </a:solidFill>
          <a:latin typeface="+mn-lt"/>
          <a:ea typeface="+mn-ea"/>
          <a:cs typeface="+mn-cs"/>
        </a:defRPr>
      </a:lvl1pPr>
      <a:lvl2pPr marL="459306" indent="-230712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2pPr>
      <a:lvl3pPr marL="687900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800">
          <a:solidFill>
            <a:schemeClr val="tx1"/>
          </a:solidFill>
          <a:latin typeface="+mn-lt"/>
          <a:ea typeface="+mn-ea"/>
          <a:cs typeface="+mn-cs"/>
        </a:defRPr>
      </a:lvl3pPr>
      <a:lvl4pPr marL="916494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600" kern="800">
          <a:solidFill>
            <a:schemeClr val="tx1"/>
          </a:solidFill>
          <a:latin typeface="+mn-lt"/>
          <a:ea typeface="+mn-ea"/>
          <a:cs typeface="+mn-cs"/>
        </a:defRPr>
      </a:lvl4pPr>
      <a:lvl5pPr marL="1145089" indent="-228594" algn="l" defTabSz="12191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600" kern="8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az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767408" y="1880828"/>
            <a:ext cx="2353072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6" name="Łącznik prosty 15"/>
          <p:cNvCxnSpPr/>
          <p:nvPr/>
        </p:nvCxnSpPr>
        <p:spPr>
          <a:xfrm flipH="1">
            <a:off x="3287688" y="1903687"/>
            <a:ext cx="47525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17"/>
          <p:cNvSpPr/>
          <p:nvPr/>
        </p:nvSpPr>
        <p:spPr>
          <a:xfrm>
            <a:off x="767408" y="5589240"/>
            <a:ext cx="2353072" cy="1800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659396" y="2869284"/>
            <a:ext cx="728562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pl-PL" b="1" dirty="0" smtClean="0">
                <a:solidFill>
                  <a:schemeClr val="bg1"/>
                </a:solidFill>
              </a:rPr>
              <a:t>Import XML w ramach domeny pracowników w ramach systemu POL-on </a:t>
            </a:r>
            <a:r>
              <a:rPr lang="pl-PL" b="1" dirty="0">
                <a:solidFill>
                  <a:schemeClr val="bg1"/>
                </a:solidFill>
              </a:rPr>
              <a:t>2.0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659396" y="4365104"/>
            <a:ext cx="728562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pl-PL" dirty="0" smtClean="0">
                <a:solidFill>
                  <a:schemeClr val="bg1"/>
                </a:solidFill>
              </a:rPr>
              <a:t>Importy – część pracownicza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659396" y="5877272"/>
            <a:ext cx="728562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pl-PL" sz="1400" dirty="0" smtClean="0">
                <a:solidFill>
                  <a:schemeClr val="bg1"/>
                </a:solidFill>
              </a:rPr>
              <a:t>WARSZAWA, 2019.10.25</a:t>
            </a:r>
            <a:endParaRPr lang="pl-PL" sz="1400" dirty="0">
              <a:solidFill>
                <a:schemeClr val="bg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640296"/>
            <a:ext cx="2317068" cy="629638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315" y="1802397"/>
            <a:ext cx="1424595" cy="20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51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Pracownicy – zasadnicze modyfikacje biznesowe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Dane </a:t>
            </a:r>
            <a:r>
              <a:rPr lang="pl-PL" sz="1600" dirty="0"/>
              <a:t>osobowe będą przyjmować tylko aktualną wersję </a:t>
            </a:r>
            <a:r>
              <a:rPr lang="pl-PL" sz="1600" dirty="0" smtClean="0"/>
              <a:t>danych choć możliwa będzie korekta ostatniej wersji danych osobowych 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pl-PL" sz="1600" dirty="0"/>
              <a:t>m</a:t>
            </a:r>
            <a:r>
              <a:rPr lang="pl-PL" sz="1600" dirty="0" smtClean="0"/>
              <a:t>ożliwość zmiany </a:t>
            </a:r>
            <a:r>
              <a:rPr lang="pl-PL" sz="1600" dirty="0"/>
              <a:t>danych osobowych </a:t>
            </a:r>
            <a:r>
              <a:rPr lang="pl-PL" sz="1600" dirty="0" smtClean="0"/>
              <a:t>będzie realizowana </a:t>
            </a:r>
            <a:r>
              <a:rPr lang="pl-PL" sz="1600" dirty="0"/>
              <a:t>tylko z poziomu GUI lub przy użyciu REST API</a:t>
            </a:r>
            <a:endParaRPr lang="pl-PL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Dodanie </a:t>
            </a:r>
            <a:r>
              <a:rPr lang="pl-PL" sz="1600" dirty="0"/>
              <a:t>sekcji nieobecności która ma umożliwiać wczytanie sumarycznej liczby dni w których pracownik przebywał na urlopach lub pobierał inne świadczenia związane z jego nieobecnością w danym roku kalendarzowym (RP → § 2 pkt 5) &lt;</a:t>
            </a:r>
            <a:r>
              <a:rPr lang="pl-PL" sz="1600" dirty="0" err="1" smtClean="0"/>
              <a:t>nieobecnosci</a:t>
            </a:r>
            <a:r>
              <a:rPr lang="pl-PL" sz="1600" dirty="0" smtClean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Dodanie </a:t>
            </a:r>
            <a:r>
              <a:rPr lang="pl-PL" sz="1600" dirty="0"/>
              <a:t>sekcji kompetencje umożliwiającej na zanotowanie informacji o kompetencjach innych osób prowadzących (</a:t>
            </a:r>
            <a:r>
              <a:rPr lang="pl-PL" sz="1600" dirty="0" err="1"/>
              <a:t>UPSWiN</a:t>
            </a:r>
            <a:r>
              <a:rPr lang="pl-PL" sz="1600" b="1" dirty="0"/>
              <a:t> → </a:t>
            </a:r>
            <a:r>
              <a:rPr lang="pl-PL" sz="1600" dirty="0"/>
              <a:t>art. 343 ust. 1 pkt 17) &lt;</a:t>
            </a:r>
            <a:r>
              <a:rPr lang="pl-PL" sz="1600" dirty="0" smtClean="0"/>
              <a:t>kompetencje&gt;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tym umożliwienie notowania danych pracowników dla których będą takie kompetencje wprowadzane (rejestracja samego zatrudnienia bez konieczności określania warunków takiego zatrudnienia) </a:t>
            </a:r>
            <a:endParaRPr lang="pl-PL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Dodanie </a:t>
            </a:r>
            <a:r>
              <a:rPr lang="pl-PL" sz="1600" dirty="0"/>
              <a:t>sekcji prowadzone zajęcia pozwalającej na wprowadzenie danych o ilości zajęć prowadzonych w ramach poszczególnych programach studiów (</a:t>
            </a:r>
            <a:r>
              <a:rPr lang="pl-PL" sz="1600" dirty="0" err="1"/>
              <a:t>UPSWiN</a:t>
            </a:r>
            <a:r>
              <a:rPr lang="pl-PL" sz="1600" b="1" dirty="0"/>
              <a:t> → </a:t>
            </a:r>
            <a:r>
              <a:rPr lang="pl-PL" sz="1600" dirty="0"/>
              <a:t>art. 343 ust. 1 pkt 9) &lt;</a:t>
            </a:r>
            <a:r>
              <a:rPr lang="pl-PL" sz="1600" dirty="0" err="1"/>
              <a:t>prowadzoneZajecia</a:t>
            </a:r>
            <a:r>
              <a:rPr lang="pl-PL" sz="1600" dirty="0" smtClean="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69699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Pracownicy – zasadnicze modyfikacje biznesowe cd.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Dodanie sekcji prowadzone zajęcia w szkole doktorskiej pozwalającej na wprowadzenie danych o ilości godzin prowadzonych zajęć w ramach poszczególnych szkół doktorskich (</a:t>
            </a:r>
            <a:r>
              <a:rPr lang="pl-PL" sz="1600" dirty="0" err="1"/>
              <a:t>UPSWiN</a:t>
            </a:r>
            <a:r>
              <a:rPr lang="pl-PL" sz="1600" b="1" dirty="0"/>
              <a:t> → </a:t>
            </a:r>
            <a:r>
              <a:rPr lang="pl-PL" sz="1600" dirty="0"/>
              <a:t>RP → § 2 pkt 8) &lt;</a:t>
            </a:r>
            <a:r>
              <a:rPr lang="pl-PL" sz="1600" dirty="0" err="1" smtClean="0"/>
              <a:t>prowadzoneZajeciaSD</a:t>
            </a:r>
            <a:r>
              <a:rPr lang="pl-PL" sz="1600" dirty="0" smtClean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Dodanie </a:t>
            </a:r>
            <a:r>
              <a:rPr lang="pl-PL" sz="1600" dirty="0"/>
              <a:t>sekcji źródło finansowania dającej możliwość dodania informacji o źródłach finansowania poszczególnych stanowisk pracownika (RP → § 2 pkt 4.9) &lt;</a:t>
            </a:r>
            <a:r>
              <a:rPr lang="pl-PL" sz="1600" dirty="0" err="1"/>
              <a:t>zrodloFinansowania</a:t>
            </a:r>
            <a:r>
              <a:rPr lang="pl-PL" sz="1600" dirty="0"/>
              <a:t>&gt; </a:t>
            </a:r>
            <a:endParaRPr lang="pl-PL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Dodanie </a:t>
            </a:r>
            <a:r>
              <a:rPr lang="pl-PL" sz="1600" dirty="0"/>
              <a:t>informacji o prowadzeniu badań w ramach oświadczonej dyscypliny (RP → § 2 pkt 4.8) &lt;</a:t>
            </a:r>
            <a:r>
              <a:rPr lang="pl-PL" sz="1600" dirty="0" err="1"/>
              <a:t>dyscyplina.prowadziBadania</a:t>
            </a:r>
            <a:r>
              <a:rPr lang="pl-PL" sz="1600" dirty="0"/>
              <a:t>&gt; </a:t>
            </a:r>
            <a:endParaRPr lang="pl-PL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Modyfikacje </a:t>
            </a:r>
            <a:r>
              <a:rPr lang="pl-PL" sz="1600" dirty="0"/>
              <a:t>w sekcji informacji o nadawanym tytule zawodowym w zakresie danych o tytułach nadawanych za granicą (RP → § 2 pkt 1) &lt;</a:t>
            </a:r>
            <a:r>
              <a:rPr lang="pl-PL" sz="1600" dirty="0" err="1" smtClean="0"/>
              <a:t>tytulZawodowy</a:t>
            </a:r>
            <a:r>
              <a:rPr lang="pl-PL" sz="1600" dirty="0" smtClean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Modyfikacje </a:t>
            </a:r>
            <a:r>
              <a:rPr lang="pl-PL" sz="1600" dirty="0"/>
              <a:t>w sekcji informacji o nadawanym tytule zawodowym w zakresie danych o tytułach nadawanych za </a:t>
            </a:r>
            <a:r>
              <a:rPr lang="pl-PL" sz="1600" dirty="0" smtClean="0"/>
              <a:t>granicą </a:t>
            </a:r>
            <a:r>
              <a:rPr lang="pl-PL" sz="1600" dirty="0"/>
              <a:t>(RP → § 2 pkt 1) </a:t>
            </a:r>
            <a:r>
              <a:rPr lang="pl-PL" sz="1600" dirty="0" smtClean="0"/>
              <a:t>&lt;</a:t>
            </a:r>
            <a:r>
              <a:rPr lang="pl-PL" sz="1600" dirty="0" err="1" smtClean="0"/>
              <a:t>stopienNaukowy</a:t>
            </a:r>
            <a:r>
              <a:rPr lang="pl-PL" sz="1600" dirty="0" smtClean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Modyfikacje </a:t>
            </a:r>
            <a:r>
              <a:rPr lang="pl-PL" sz="1600" dirty="0"/>
              <a:t>w sekcji informacji o nadawanym tytule naukowym w zakresie danych szczegółowych i informacji o dyscyplinie i dziedzinie (RP → § 2 pkt 1) &lt;</a:t>
            </a:r>
            <a:r>
              <a:rPr lang="pl-PL" sz="1600" dirty="0" err="1"/>
              <a:t>tytulNaukowy</a:t>
            </a:r>
            <a:r>
              <a:rPr lang="pl-PL" sz="1600" dirty="0"/>
              <a:t>&gt;</a:t>
            </a:r>
            <a:r>
              <a:rPr lang="pl-PL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Dodanie możliwości notowania danych o zatrudnieniu innej osoby prowadzącej zajęcia 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W tym celu została dodana nowa sekcja &lt;</a:t>
            </a:r>
            <a:r>
              <a:rPr lang="pl-PL" sz="1600" dirty="0" err="1" smtClean="0"/>
              <a:t>uproszczoneWarunkiZatrudnienia</a:t>
            </a:r>
            <a:r>
              <a:rPr lang="pl-PL" sz="1600" dirty="0" smtClean="0"/>
              <a:t>&gt; gdzie należy zanotować okres w jakim dana osoba pełni obowiązki związane z prowadzonymi zajęciami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 smtClean="0"/>
              <a:t>podejściu realizowanym w nowym systemie data ustania zatrudnienia będzie notowana dopiero w momencie kiedy zatrudnienie pracownika faktycznie </a:t>
            </a:r>
            <a:r>
              <a:rPr lang="pl-PL" sz="1600" dirty="0" smtClean="0"/>
              <a:t>ustało</a:t>
            </a:r>
            <a:endParaRPr lang="pl-PL" sz="1600" dirty="0" smtClean="0"/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Zmiany stanowisk, aneksy nie mają już wpływu </a:t>
            </a:r>
            <a:r>
              <a:rPr lang="pl-PL" sz="1600" dirty="0" smtClean="0"/>
              <a:t>na </a:t>
            </a:r>
            <a:r>
              <a:rPr lang="pl-PL" sz="1600" dirty="0" smtClean="0"/>
              <a:t>ustanie </a:t>
            </a:r>
            <a:r>
              <a:rPr lang="pl-PL" sz="1600" dirty="0" smtClean="0"/>
              <a:t>zatrudnienia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9175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Separacja poszczególnych domen importowych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W aktualnym podejściu rozwój XSD pracowników, studentów i doktoratów był realizowany jednym cyklem wdrożeniowym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Podejście to </a:t>
            </a:r>
            <a:r>
              <a:rPr lang="pl-PL" sz="2000" dirty="0"/>
              <a:t>zostanie jednak zupełnie zmienione i domena pracowników będzie teraz </a:t>
            </a:r>
            <a:r>
              <a:rPr lang="pl-PL" sz="2000" dirty="0" smtClean="0"/>
              <a:t>całkowicie </a:t>
            </a:r>
            <a:r>
              <a:rPr lang="pl-PL" sz="2000" dirty="0"/>
              <a:t>odseparowana od domeny studentów i doktorantów 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Struktura importu pracowników zmienia się zasadniczo i nie będzie już elementów wspólnych wiążących import XML pracowników i np.: studentów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Np.: usunięty został plik wspólne.xsd </a:t>
            </a:r>
            <a:endParaRPr lang="pl-PL" sz="2000" dirty="0"/>
          </a:p>
          <a:p>
            <a:pPr marL="952485" lvl="1" indent="-342900">
              <a:buFont typeface="Wingdings" panose="05000000000000000000" pitchFamily="2" charset="2"/>
              <a:buChar char="§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2920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Dostęp do modułu importów POL-on 2.0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Mechanizm </a:t>
            </a:r>
            <a:r>
              <a:rPr lang="pl-PL" sz="2000" dirty="0"/>
              <a:t>importu </a:t>
            </a:r>
            <a:r>
              <a:rPr lang="pl-PL" sz="2000" dirty="0" smtClean="0"/>
              <a:t>XML pracowników w dalszym ciągu będzie korzystał ze „starego” </a:t>
            </a:r>
            <a:r>
              <a:rPr lang="pl-PL" sz="2000" dirty="0"/>
              <a:t>modułu </a:t>
            </a:r>
            <a:r>
              <a:rPr lang="pl-PL" sz="2000" dirty="0" smtClean="0"/>
              <a:t>importu XML </a:t>
            </a:r>
            <a:endParaRPr lang="pl-PL" sz="2000" dirty="0"/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zakładamy </a:t>
            </a:r>
            <a:r>
              <a:rPr lang="pl-PL" sz="2000" dirty="0"/>
              <a:t>wykorzystanie GUI starego modułu importu POL-on zarówno do importu studentów / doktorantów jak również do importu pracowników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/>
              <a:t>część pracownicza będzie jednak realizowana już po stronie systemu POL-on 2</a:t>
            </a:r>
          </a:p>
          <a:p>
            <a:pPr marL="1562070" lvl="2" indent="-342900">
              <a:buFont typeface="Arial" panose="020B0604020202020204" pitchFamily="34" charset="0"/>
              <a:buChar char="•"/>
            </a:pPr>
            <a:r>
              <a:rPr lang="pl-PL" sz="2000" dirty="0"/>
              <a:t>tylko ładowanie plików i wstępna walidacja pozostanie w POL-on </a:t>
            </a:r>
            <a:r>
              <a:rPr lang="pl-PL" sz="2000" dirty="0" smtClean="0"/>
              <a:t>1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4570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Założenia ogólne importu </a:t>
            </a:r>
            <a:r>
              <a:rPr lang="pl-PL" dirty="0" smtClean="0"/>
              <a:t>XML - identyfikacja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Zasadnicze zmiany dotyczą identyfikacji obiektów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Wprowadzamy identyfikację obiektów po kluczu syntetycznym lub naturalnym</a:t>
            </a:r>
          </a:p>
        </p:txBody>
      </p:sp>
    </p:spTree>
    <p:extLst>
      <p:ext uri="{BB962C8B-B14F-4D97-AF65-F5344CB8AC3E}">
        <p14:creationId xmlns:p14="http://schemas.microsoft.com/office/powerpoint/2010/main" val="222611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Założenia ogólne importu </a:t>
            </a:r>
            <a:r>
              <a:rPr lang="pl-PL" dirty="0" smtClean="0"/>
              <a:t>XML – identyfikacja obiektów ciągłych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Identyfikacja po kluczu syntetycznym dotyczy obiektów ciągłych dla których klucz naturalny jest zbyt złożony i wprowadza wiele ograniczeń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Można będzie używać kluczy syntetycznych pochodzących z systemów źródłowych jak również zamiennie </a:t>
            </a:r>
            <a:r>
              <a:rPr lang="pl-PL" sz="2000" dirty="0" err="1" smtClean="0"/>
              <a:t>uid</a:t>
            </a:r>
            <a:r>
              <a:rPr lang="pl-PL" sz="2000" dirty="0" smtClean="0"/>
              <a:t>-ów encji systemu POL-on</a:t>
            </a:r>
          </a:p>
          <a:p>
            <a:pPr marL="1562070" lvl="2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Wybór koncepcji zależy od decyzji klienta   </a:t>
            </a:r>
          </a:p>
          <a:p>
            <a:pPr marL="1562070" lvl="2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Jako przykład takiej encji można podać warunki zatrudnienia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Użycie klucza z systemu źródłowego będzie wymagało kontrolowania unikalności klucza po stronie systemu bazowego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Pierwsze załadowanie danych importowych będzie wymagało interpretacji danych aby przypisać odpowiednie identyfikatory zewnętrzne jednak będzie to dla klientów importu transparentne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Mechanizm ten będzie wykorzystywany przez pewien czas </a:t>
            </a:r>
          </a:p>
          <a:p>
            <a:pPr marL="1562070" lvl="2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Zakłada się wyłączenie tego mechanizmu w przyszłości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78956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Założenia ogólne importu </a:t>
            </a:r>
            <a:r>
              <a:rPr lang="pl-PL" dirty="0" smtClean="0"/>
              <a:t>XML – Identyfikacja obiektów dyskretnych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Identyfikacja po kluczu naturalnym obejmować będzie takie encje w których udaje się wyznaczyć grupę danych którymi można zarządzać w obrębie jednego roku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Rok w takim wypadku będzie traktowany jako klucz naturalny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Podejście takie pozwala na pełną separację od struktur danych POL-on jak również poleganie na danych wyliczeniowych po stronie systemu źródłowego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Jako przykład można podać encję zawierająca dane o urlopach pracownika w danym roku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 ramach takich sekcji będzie można także w określony sposób zarządzać danymi realizując operację korekty, usuwania, dodawania  </a:t>
            </a:r>
          </a:p>
        </p:txBody>
      </p:sp>
    </p:spTree>
    <p:extLst>
      <p:ext uri="{BB962C8B-B14F-4D97-AF65-F5344CB8AC3E}">
        <p14:creationId xmlns:p14="http://schemas.microsoft.com/office/powerpoint/2010/main" val="363440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Założenia ogólne importu </a:t>
            </a:r>
            <a:r>
              <a:rPr lang="pl-PL" dirty="0" smtClean="0"/>
              <a:t>XML – dane osobowe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Sekcja danych osobowych nie będzie podlegała zasadniczym zmianom w stosunku do aktualnego rozwiązania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Bazujemy w dalszym ciągu na danych aktualnych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Mechanizm importu nie umożliwia zarządzania zmianami danych osobowych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/>
              <a:t>przekazujemy zawsze aktualną i ostatnią wersję danych </a:t>
            </a:r>
            <a:r>
              <a:rPr lang="pl-PL" sz="2000" dirty="0" smtClean="0"/>
              <a:t>osobowych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/>
              <a:t>zmianę danych osobowych można osiągnąć poprzez GUI lub za pomocą API REST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Możliwa będzie korekta aktualnych danych osobowych 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wymaga to jednak użycia identyfikatora osoby (zewnętrznego lub </a:t>
            </a:r>
            <a:r>
              <a:rPr lang="pl-PL" sz="2000" dirty="0" err="1" smtClean="0"/>
              <a:t>uid</a:t>
            </a:r>
            <a:r>
              <a:rPr lang="pl-PL" sz="2000" dirty="0" smtClean="0"/>
              <a:t>) 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02142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Słowniki importowe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Komplet słowników zostanie </a:t>
            </a:r>
            <a:r>
              <a:rPr lang="pl-PL" sz="2000" dirty="0"/>
              <a:t>udostępniony w formie usług sieciowych </a:t>
            </a:r>
            <a:r>
              <a:rPr lang="pl-PL" sz="2000" dirty="0" smtClean="0"/>
              <a:t>w </a:t>
            </a:r>
            <a:r>
              <a:rPr lang="pl-PL" sz="2000" dirty="0" smtClean="0"/>
              <a:t>momencie wdrożenia modułu pracowników POL-on 2</a:t>
            </a:r>
            <a:endParaRPr lang="pl-PL" sz="2000" dirty="0" smtClean="0"/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Każda </a:t>
            </a:r>
            <a:r>
              <a:rPr lang="pl-PL" sz="2000" dirty="0" smtClean="0"/>
              <a:t>domena w nowym systemie będzie miała </a:t>
            </a:r>
            <a:r>
              <a:rPr lang="pl-PL" sz="2000" dirty="0" smtClean="0"/>
              <a:t>zupełnie niezależne </a:t>
            </a:r>
            <a:r>
              <a:rPr lang="pl-PL" sz="2000" dirty="0" smtClean="0"/>
              <a:t>słowniki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 pierwszej fazie wdrożenia zostaną jeszcze udostępnione nowe wersje słowników dla domeny pracowników w formacie „</a:t>
            </a:r>
            <a:r>
              <a:rPr lang="pl-PL" sz="2000" dirty="0" err="1" smtClean="0"/>
              <a:t>csv</a:t>
            </a:r>
            <a:r>
              <a:rPr lang="pl-PL" sz="2000" dirty="0" smtClean="0"/>
              <a:t>”</a:t>
            </a:r>
          </a:p>
          <a:p>
            <a:pPr marL="952485" lvl="1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W najbliższym czasie ta forma dostępu zostanie wygaszona  </a:t>
            </a:r>
            <a:r>
              <a:rPr lang="pl-PL" sz="2000" dirty="0" smtClean="0"/>
              <a:t> 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230542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/>
          <p:cNvSpPr txBox="1">
            <a:spLocks/>
          </p:cNvSpPr>
          <p:nvPr/>
        </p:nvSpPr>
        <p:spPr>
          <a:xfrm>
            <a:off x="335360" y="279961"/>
            <a:ext cx="11521280" cy="817561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ct val="86000"/>
              </a:lnSpc>
              <a:spcBef>
                <a:spcPct val="0"/>
              </a:spcBef>
              <a:buNone/>
              <a:defRPr sz="2800" kern="800" spc="-53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Pracownicy – zasadnicze modyfikacje biznesowe</a:t>
            </a:r>
            <a:endParaRPr lang="en-US" dirty="0"/>
          </a:p>
        </p:txBody>
      </p:sp>
      <p:sp>
        <p:nvSpPr>
          <p:cNvPr id="70" name="TextBox 22"/>
          <p:cNvSpPr txBox="1"/>
          <p:nvPr/>
        </p:nvSpPr>
        <p:spPr>
          <a:xfrm>
            <a:off x="4160114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71" name="TextBox 24"/>
          <p:cNvSpPr txBox="1"/>
          <p:nvPr/>
        </p:nvSpPr>
        <p:spPr>
          <a:xfrm>
            <a:off x="6559389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72" name="TextBox 25"/>
          <p:cNvSpPr txBox="1"/>
          <p:nvPr/>
        </p:nvSpPr>
        <p:spPr>
          <a:xfrm>
            <a:off x="8975026" y="1766868"/>
            <a:ext cx="572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73" name="TextBox 26"/>
          <p:cNvSpPr txBox="1"/>
          <p:nvPr/>
        </p:nvSpPr>
        <p:spPr>
          <a:xfrm>
            <a:off x="1034398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4" name="TextBox 27"/>
          <p:cNvSpPr txBox="1"/>
          <p:nvPr/>
        </p:nvSpPr>
        <p:spPr>
          <a:xfrm>
            <a:off x="3439760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5" name="TextBox 28"/>
          <p:cNvSpPr txBox="1"/>
          <p:nvPr/>
        </p:nvSpPr>
        <p:spPr>
          <a:xfrm>
            <a:off x="5846834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76" name="TextBox 29"/>
          <p:cNvSpPr txBox="1"/>
          <p:nvPr/>
        </p:nvSpPr>
        <p:spPr>
          <a:xfrm>
            <a:off x="8230362" y="3169616"/>
            <a:ext cx="292538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dirty="0">
                <a:solidFill>
                  <a:srgbClr val="FFFFFF"/>
                </a:solidFill>
              </a:rPr>
              <a:t>INFOGRAPHIC</a:t>
            </a:r>
          </a:p>
        </p:txBody>
      </p:sp>
      <p:sp>
        <p:nvSpPr>
          <p:cNvPr id="81" name="Freeform 6"/>
          <p:cNvSpPr>
            <a:spLocks noChangeAspect="1" noEditPoints="1"/>
          </p:cNvSpPr>
          <p:nvPr/>
        </p:nvSpPr>
        <p:spPr bwMode="auto">
          <a:xfrm>
            <a:off x="9341876" y="2539001"/>
            <a:ext cx="702352" cy="588827"/>
          </a:xfrm>
          <a:custGeom>
            <a:avLst/>
            <a:gdLst>
              <a:gd name="T0" fmla="*/ 188 w 204"/>
              <a:gd name="T1" fmla="*/ 79 h 171"/>
              <a:gd name="T2" fmla="*/ 188 w 204"/>
              <a:gd name="T3" fmla="*/ 79 h 171"/>
              <a:gd name="T4" fmla="*/ 188 w 204"/>
              <a:gd name="T5" fmla="*/ 79 h 171"/>
              <a:gd name="T6" fmla="*/ 156 w 204"/>
              <a:gd name="T7" fmla="*/ 64 h 171"/>
              <a:gd name="T8" fmla="*/ 147 w 204"/>
              <a:gd name="T9" fmla="*/ 16 h 171"/>
              <a:gd name="T10" fmla="*/ 87 w 204"/>
              <a:gd name="T11" fmla="*/ 16 h 171"/>
              <a:gd name="T12" fmla="*/ 51 w 204"/>
              <a:gd name="T13" fmla="*/ 52 h 171"/>
              <a:gd name="T14" fmla="*/ 51 w 204"/>
              <a:gd name="T15" fmla="*/ 52 h 171"/>
              <a:gd name="T16" fmla="*/ 48 w 204"/>
              <a:gd name="T17" fmla="*/ 52 h 171"/>
              <a:gd name="T18" fmla="*/ 13 w 204"/>
              <a:gd name="T19" fmla="*/ 87 h 171"/>
              <a:gd name="T20" fmla="*/ 0 w 204"/>
              <a:gd name="T21" fmla="*/ 119 h 171"/>
              <a:gd name="T22" fmla="*/ 13 w 204"/>
              <a:gd name="T23" fmla="*/ 150 h 171"/>
              <a:gd name="T24" fmla="*/ 45 w 204"/>
              <a:gd name="T25" fmla="*/ 164 h 171"/>
              <a:gd name="T26" fmla="*/ 76 w 204"/>
              <a:gd name="T27" fmla="*/ 150 h 171"/>
              <a:gd name="T28" fmla="*/ 98 w 204"/>
              <a:gd name="T29" fmla="*/ 129 h 171"/>
              <a:gd name="T30" fmla="*/ 112 w 204"/>
              <a:gd name="T31" fmla="*/ 155 h 171"/>
              <a:gd name="T32" fmla="*/ 112 w 204"/>
              <a:gd name="T33" fmla="*/ 155 h 171"/>
              <a:gd name="T34" fmla="*/ 112 w 204"/>
              <a:gd name="T35" fmla="*/ 155 h 171"/>
              <a:gd name="T36" fmla="*/ 150 w 204"/>
              <a:gd name="T37" fmla="*/ 171 h 171"/>
              <a:gd name="T38" fmla="*/ 204 w 204"/>
              <a:gd name="T39" fmla="*/ 117 h 171"/>
              <a:gd name="T40" fmla="*/ 188 w 204"/>
              <a:gd name="T41" fmla="*/ 79 h 171"/>
              <a:gd name="T42" fmla="*/ 114 w 204"/>
              <a:gd name="T43" fmla="*/ 150 h 171"/>
              <a:gd name="T44" fmla="*/ 101 w 204"/>
              <a:gd name="T45" fmla="*/ 117 h 171"/>
              <a:gd name="T46" fmla="*/ 102 w 204"/>
              <a:gd name="T47" fmla="*/ 106 h 171"/>
              <a:gd name="T48" fmla="*/ 102 w 204"/>
              <a:gd name="T49" fmla="*/ 105 h 171"/>
              <a:gd name="T50" fmla="*/ 115 w 204"/>
              <a:gd name="T51" fmla="*/ 82 h 171"/>
              <a:gd name="T52" fmla="*/ 150 w 204"/>
              <a:gd name="T53" fmla="*/ 68 h 171"/>
              <a:gd name="T54" fmla="*/ 152 w 204"/>
              <a:gd name="T55" fmla="*/ 68 h 171"/>
              <a:gd name="T56" fmla="*/ 152 w 204"/>
              <a:gd name="T57" fmla="*/ 68 h 171"/>
              <a:gd name="T58" fmla="*/ 152 w 204"/>
              <a:gd name="T59" fmla="*/ 68 h 171"/>
              <a:gd name="T60" fmla="*/ 183 w 204"/>
              <a:gd name="T61" fmla="*/ 81 h 171"/>
              <a:gd name="T62" fmla="*/ 114 w 204"/>
              <a:gd name="T63" fmla="*/ 150 h 171"/>
              <a:gd name="T64" fmla="*/ 90 w 204"/>
              <a:gd name="T65" fmla="*/ 20 h 171"/>
              <a:gd name="T66" fmla="*/ 144 w 204"/>
              <a:gd name="T67" fmla="*/ 20 h 171"/>
              <a:gd name="T68" fmla="*/ 151 w 204"/>
              <a:gd name="T69" fmla="*/ 63 h 171"/>
              <a:gd name="T70" fmla="*/ 150 w 204"/>
              <a:gd name="T71" fmla="*/ 63 h 171"/>
              <a:gd name="T72" fmla="*/ 112 w 204"/>
              <a:gd name="T73" fmla="*/ 79 h 171"/>
              <a:gd name="T74" fmla="*/ 99 w 204"/>
              <a:gd name="T75" fmla="*/ 100 h 171"/>
              <a:gd name="T76" fmla="*/ 54 w 204"/>
              <a:gd name="T77" fmla="*/ 56 h 171"/>
              <a:gd name="T78" fmla="*/ 90 w 204"/>
              <a:gd name="T79" fmla="*/ 20 h 171"/>
              <a:gd name="T80" fmla="*/ 73 w 204"/>
              <a:gd name="T81" fmla="*/ 147 h 171"/>
              <a:gd name="T82" fmla="*/ 45 w 204"/>
              <a:gd name="T83" fmla="*/ 159 h 171"/>
              <a:gd name="T84" fmla="*/ 16 w 204"/>
              <a:gd name="T85" fmla="*/ 147 h 171"/>
              <a:gd name="T86" fmla="*/ 16 w 204"/>
              <a:gd name="T87" fmla="*/ 90 h 171"/>
              <a:gd name="T88" fmla="*/ 49 w 204"/>
              <a:gd name="T89" fmla="*/ 57 h 171"/>
              <a:gd name="T90" fmla="*/ 98 w 204"/>
              <a:gd name="T91" fmla="*/ 106 h 171"/>
              <a:gd name="T92" fmla="*/ 96 w 204"/>
              <a:gd name="T93" fmla="*/ 117 h 171"/>
              <a:gd name="T94" fmla="*/ 97 w 204"/>
              <a:gd name="T95" fmla="*/ 124 h 171"/>
              <a:gd name="T96" fmla="*/ 73 w 204"/>
              <a:gd name="T97" fmla="*/ 147 h 171"/>
              <a:gd name="T98" fmla="*/ 150 w 204"/>
              <a:gd name="T99" fmla="*/ 166 h 171"/>
              <a:gd name="T100" fmla="*/ 117 w 204"/>
              <a:gd name="T101" fmla="*/ 153 h 171"/>
              <a:gd name="T102" fmla="*/ 186 w 204"/>
              <a:gd name="T103" fmla="*/ 84 h 171"/>
              <a:gd name="T104" fmla="*/ 199 w 204"/>
              <a:gd name="T105" fmla="*/ 117 h 171"/>
              <a:gd name="T106" fmla="*/ 150 w 204"/>
              <a:gd name="T107" fmla="*/ 166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" h="171">
                <a:moveTo>
                  <a:pt x="188" y="79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79"/>
                  <a:pt x="188" y="79"/>
                  <a:pt x="188" y="79"/>
                </a:cubicBezTo>
                <a:cubicBezTo>
                  <a:pt x="179" y="71"/>
                  <a:pt x="168" y="65"/>
                  <a:pt x="156" y="64"/>
                </a:cubicBezTo>
                <a:cubicBezTo>
                  <a:pt x="163" y="48"/>
                  <a:pt x="159" y="29"/>
                  <a:pt x="147" y="16"/>
                </a:cubicBezTo>
                <a:cubicBezTo>
                  <a:pt x="130" y="0"/>
                  <a:pt x="103" y="0"/>
                  <a:pt x="87" y="16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0" y="51"/>
                  <a:pt x="48" y="51"/>
                  <a:pt x="48" y="52"/>
                </a:cubicBezTo>
                <a:cubicBezTo>
                  <a:pt x="13" y="87"/>
                  <a:pt x="13" y="87"/>
                  <a:pt x="13" y="87"/>
                </a:cubicBezTo>
                <a:cubicBezTo>
                  <a:pt x="4" y="95"/>
                  <a:pt x="0" y="107"/>
                  <a:pt x="0" y="119"/>
                </a:cubicBezTo>
                <a:cubicBezTo>
                  <a:pt x="0" y="131"/>
                  <a:pt x="4" y="142"/>
                  <a:pt x="13" y="150"/>
                </a:cubicBezTo>
                <a:cubicBezTo>
                  <a:pt x="21" y="159"/>
                  <a:pt x="33" y="164"/>
                  <a:pt x="45" y="164"/>
                </a:cubicBezTo>
                <a:cubicBezTo>
                  <a:pt x="57" y="164"/>
                  <a:pt x="68" y="159"/>
                  <a:pt x="76" y="150"/>
                </a:cubicBezTo>
                <a:cubicBezTo>
                  <a:pt x="98" y="129"/>
                  <a:pt x="98" y="129"/>
                  <a:pt x="98" y="129"/>
                </a:cubicBezTo>
                <a:cubicBezTo>
                  <a:pt x="100" y="139"/>
                  <a:pt x="105" y="148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12" y="155"/>
                  <a:pt x="112" y="155"/>
                  <a:pt x="112" y="155"/>
                </a:cubicBezTo>
                <a:cubicBezTo>
                  <a:pt x="122" y="165"/>
                  <a:pt x="135" y="171"/>
                  <a:pt x="150" y="171"/>
                </a:cubicBezTo>
                <a:cubicBezTo>
                  <a:pt x="180" y="171"/>
                  <a:pt x="204" y="147"/>
                  <a:pt x="204" y="117"/>
                </a:cubicBezTo>
                <a:cubicBezTo>
                  <a:pt x="204" y="102"/>
                  <a:pt x="198" y="89"/>
                  <a:pt x="188" y="79"/>
                </a:cubicBezTo>
                <a:close/>
                <a:moveTo>
                  <a:pt x="114" y="150"/>
                </a:moveTo>
                <a:cubicBezTo>
                  <a:pt x="106" y="141"/>
                  <a:pt x="101" y="130"/>
                  <a:pt x="101" y="117"/>
                </a:cubicBezTo>
                <a:cubicBezTo>
                  <a:pt x="101" y="113"/>
                  <a:pt x="101" y="109"/>
                  <a:pt x="102" y="106"/>
                </a:cubicBezTo>
                <a:cubicBezTo>
                  <a:pt x="102" y="105"/>
                  <a:pt x="102" y="105"/>
                  <a:pt x="102" y="105"/>
                </a:cubicBezTo>
                <a:cubicBezTo>
                  <a:pt x="105" y="97"/>
                  <a:pt x="109" y="89"/>
                  <a:pt x="115" y="82"/>
                </a:cubicBezTo>
                <a:cubicBezTo>
                  <a:pt x="125" y="73"/>
                  <a:pt x="137" y="68"/>
                  <a:pt x="150" y="68"/>
                </a:cubicBezTo>
                <a:cubicBezTo>
                  <a:pt x="151" y="68"/>
                  <a:pt x="151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52" y="68"/>
                  <a:pt x="152" y="68"/>
                  <a:pt x="152" y="68"/>
                </a:cubicBezTo>
                <a:cubicBezTo>
                  <a:pt x="164" y="69"/>
                  <a:pt x="175" y="73"/>
                  <a:pt x="183" y="81"/>
                </a:cubicBezTo>
                <a:lnTo>
                  <a:pt x="114" y="150"/>
                </a:lnTo>
                <a:close/>
                <a:moveTo>
                  <a:pt x="90" y="20"/>
                </a:moveTo>
                <a:cubicBezTo>
                  <a:pt x="105" y="5"/>
                  <a:pt x="129" y="5"/>
                  <a:pt x="144" y="20"/>
                </a:cubicBezTo>
                <a:cubicBezTo>
                  <a:pt x="155" y="31"/>
                  <a:pt x="158" y="49"/>
                  <a:pt x="151" y="63"/>
                </a:cubicBezTo>
                <a:cubicBezTo>
                  <a:pt x="150" y="63"/>
                  <a:pt x="150" y="63"/>
                  <a:pt x="150" y="63"/>
                </a:cubicBezTo>
                <a:cubicBezTo>
                  <a:pt x="136" y="63"/>
                  <a:pt x="122" y="69"/>
                  <a:pt x="112" y="79"/>
                </a:cubicBezTo>
                <a:cubicBezTo>
                  <a:pt x="106" y="85"/>
                  <a:pt x="102" y="92"/>
                  <a:pt x="99" y="100"/>
                </a:cubicBezTo>
                <a:cubicBezTo>
                  <a:pt x="54" y="56"/>
                  <a:pt x="54" y="56"/>
                  <a:pt x="54" y="56"/>
                </a:cubicBezTo>
                <a:lnTo>
                  <a:pt x="90" y="20"/>
                </a:lnTo>
                <a:close/>
                <a:moveTo>
                  <a:pt x="73" y="147"/>
                </a:moveTo>
                <a:cubicBezTo>
                  <a:pt x="66" y="155"/>
                  <a:pt x="55" y="159"/>
                  <a:pt x="45" y="159"/>
                </a:cubicBezTo>
                <a:cubicBezTo>
                  <a:pt x="34" y="159"/>
                  <a:pt x="24" y="155"/>
                  <a:pt x="16" y="147"/>
                </a:cubicBezTo>
                <a:cubicBezTo>
                  <a:pt x="1" y="131"/>
                  <a:pt x="1" y="106"/>
                  <a:pt x="16" y="90"/>
                </a:cubicBezTo>
                <a:cubicBezTo>
                  <a:pt x="49" y="57"/>
                  <a:pt x="49" y="57"/>
                  <a:pt x="49" y="57"/>
                </a:cubicBezTo>
                <a:cubicBezTo>
                  <a:pt x="98" y="106"/>
                  <a:pt x="98" y="106"/>
                  <a:pt x="98" y="106"/>
                </a:cubicBezTo>
                <a:cubicBezTo>
                  <a:pt x="97" y="109"/>
                  <a:pt x="96" y="113"/>
                  <a:pt x="96" y="117"/>
                </a:cubicBezTo>
                <a:cubicBezTo>
                  <a:pt x="96" y="119"/>
                  <a:pt x="96" y="121"/>
                  <a:pt x="97" y="124"/>
                </a:cubicBezTo>
                <a:lnTo>
                  <a:pt x="73" y="147"/>
                </a:lnTo>
                <a:close/>
                <a:moveTo>
                  <a:pt x="150" y="166"/>
                </a:moveTo>
                <a:cubicBezTo>
                  <a:pt x="137" y="166"/>
                  <a:pt x="126" y="161"/>
                  <a:pt x="117" y="153"/>
                </a:cubicBezTo>
                <a:cubicBezTo>
                  <a:pt x="186" y="84"/>
                  <a:pt x="186" y="84"/>
                  <a:pt x="186" y="84"/>
                </a:cubicBezTo>
                <a:cubicBezTo>
                  <a:pt x="194" y="93"/>
                  <a:pt x="199" y="104"/>
                  <a:pt x="199" y="117"/>
                </a:cubicBezTo>
                <a:cubicBezTo>
                  <a:pt x="199" y="144"/>
                  <a:pt x="177" y="166"/>
                  <a:pt x="150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grpSp>
        <p:nvGrpSpPr>
          <p:cNvPr id="82" name="Group 61"/>
          <p:cNvGrpSpPr>
            <a:grpSpLocks noChangeAspect="1"/>
          </p:cNvGrpSpPr>
          <p:nvPr/>
        </p:nvGrpSpPr>
        <p:grpSpPr>
          <a:xfrm>
            <a:off x="2177371" y="2440672"/>
            <a:ext cx="639435" cy="679099"/>
            <a:chOff x="476250" y="5167313"/>
            <a:chExt cx="1484313" cy="1576387"/>
          </a:xfrm>
        </p:grpSpPr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476250" y="5167313"/>
              <a:ext cx="1484313" cy="1576387"/>
            </a:xfrm>
            <a:custGeom>
              <a:avLst/>
              <a:gdLst>
                <a:gd name="T0" fmla="*/ 177 w 185"/>
                <a:gd name="T1" fmla="*/ 153 h 196"/>
                <a:gd name="T2" fmla="*/ 123 w 185"/>
                <a:gd name="T3" fmla="*/ 42 h 196"/>
                <a:gd name="T4" fmla="*/ 123 w 185"/>
                <a:gd name="T5" fmla="*/ 23 h 196"/>
                <a:gd name="T6" fmla="*/ 130 w 185"/>
                <a:gd name="T7" fmla="*/ 23 h 196"/>
                <a:gd name="T8" fmla="*/ 133 w 185"/>
                <a:gd name="T9" fmla="*/ 21 h 196"/>
                <a:gd name="T10" fmla="*/ 133 w 185"/>
                <a:gd name="T11" fmla="*/ 2 h 196"/>
                <a:gd name="T12" fmla="*/ 130 w 185"/>
                <a:gd name="T13" fmla="*/ 0 h 196"/>
                <a:gd name="T14" fmla="*/ 53 w 185"/>
                <a:gd name="T15" fmla="*/ 0 h 196"/>
                <a:gd name="T16" fmla="*/ 51 w 185"/>
                <a:gd name="T17" fmla="*/ 2 h 196"/>
                <a:gd name="T18" fmla="*/ 51 w 185"/>
                <a:gd name="T19" fmla="*/ 21 h 196"/>
                <a:gd name="T20" fmla="*/ 53 w 185"/>
                <a:gd name="T21" fmla="*/ 23 h 196"/>
                <a:gd name="T22" fmla="*/ 62 w 185"/>
                <a:gd name="T23" fmla="*/ 23 h 196"/>
                <a:gd name="T24" fmla="*/ 62 w 185"/>
                <a:gd name="T25" fmla="*/ 42 h 196"/>
                <a:gd name="T26" fmla="*/ 8 w 185"/>
                <a:gd name="T27" fmla="*/ 153 h 196"/>
                <a:gd name="T28" fmla="*/ 5 w 185"/>
                <a:gd name="T29" fmla="*/ 188 h 196"/>
                <a:gd name="T30" fmla="*/ 24 w 185"/>
                <a:gd name="T31" fmla="*/ 196 h 196"/>
                <a:gd name="T32" fmla="*/ 162 w 185"/>
                <a:gd name="T33" fmla="*/ 196 h 196"/>
                <a:gd name="T34" fmla="*/ 180 w 185"/>
                <a:gd name="T35" fmla="*/ 188 h 196"/>
                <a:gd name="T36" fmla="*/ 177 w 185"/>
                <a:gd name="T37" fmla="*/ 153 h 196"/>
                <a:gd name="T38" fmla="*/ 55 w 185"/>
                <a:gd name="T39" fmla="*/ 4 h 196"/>
                <a:gd name="T40" fmla="*/ 128 w 185"/>
                <a:gd name="T41" fmla="*/ 4 h 196"/>
                <a:gd name="T42" fmla="*/ 128 w 185"/>
                <a:gd name="T43" fmla="*/ 18 h 196"/>
                <a:gd name="T44" fmla="*/ 121 w 185"/>
                <a:gd name="T45" fmla="*/ 18 h 196"/>
                <a:gd name="T46" fmla="*/ 65 w 185"/>
                <a:gd name="T47" fmla="*/ 18 h 196"/>
                <a:gd name="T48" fmla="*/ 55 w 185"/>
                <a:gd name="T49" fmla="*/ 18 h 196"/>
                <a:gd name="T50" fmla="*/ 55 w 185"/>
                <a:gd name="T51" fmla="*/ 4 h 196"/>
                <a:gd name="T52" fmla="*/ 176 w 185"/>
                <a:gd name="T53" fmla="*/ 185 h 196"/>
                <a:gd name="T54" fmla="*/ 162 w 185"/>
                <a:gd name="T55" fmla="*/ 191 h 196"/>
                <a:gd name="T56" fmla="*/ 24 w 185"/>
                <a:gd name="T57" fmla="*/ 191 h 196"/>
                <a:gd name="T58" fmla="*/ 9 w 185"/>
                <a:gd name="T59" fmla="*/ 185 h 196"/>
                <a:gd name="T60" fmla="*/ 13 w 185"/>
                <a:gd name="T61" fmla="*/ 155 h 196"/>
                <a:gd name="T62" fmla="*/ 67 w 185"/>
                <a:gd name="T63" fmla="*/ 44 h 196"/>
                <a:gd name="T64" fmla="*/ 67 w 185"/>
                <a:gd name="T65" fmla="*/ 43 h 196"/>
                <a:gd name="T66" fmla="*/ 67 w 185"/>
                <a:gd name="T67" fmla="*/ 23 h 196"/>
                <a:gd name="T68" fmla="*/ 118 w 185"/>
                <a:gd name="T69" fmla="*/ 23 h 196"/>
                <a:gd name="T70" fmla="*/ 118 w 185"/>
                <a:gd name="T71" fmla="*/ 43 h 196"/>
                <a:gd name="T72" fmla="*/ 119 w 185"/>
                <a:gd name="T73" fmla="*/ 44 h 196"/>
                <a:gd name="T74" fmla="*/ 173 w 185"/>
                <a:gd name="T75" fmla="*/ 155 h 196"/>
                <a:gd name="T76" fmla="*/ 176 w 185"/>
                <a:gd name="T77" fmla="*/ 18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85" h="196">
                  <a:moveTo>
                    <a:pt x="177" y="153"/>
                  </a:moveTo>
                  <a:cubicBezTo>
                    <a:pt x="123" y="42"/>
                    <a:pt x="123" y="42"/>
                    <a:pt x="123" y="42"/>
                  </a:cubicBezTo>
                  <a:cubicBezTo>
                    <a:pt x="123" y="23"/>
                    <a:pt x="123" y="23"/>
                    <a:pt x="123" y="23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2" y="23"/>
                    <a:pt x="133" y="22"/>
                    <a:pt x="133" y="21"/>
                  </a:cubicBezTo>
                  <a:cubicBezTo>
                    <a:pt x="133" y="2"/>
                    <a:pt x="133" y="2"/>
                    <a:pt x="133" y="2"/>
                  </a:cubicBezTo>
                  <a:cubicBezTo>
                    <a:pt x="133" y="1"/>
                    <a:pt x="132" y="0"/>
                    <a:pt x="130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0"/>
                    <a:pt x="51" y="1"/>
                    <a:pt x="51" y="2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2"/>
                    <a:pt x="52" y="23"/>
                    <a:pt x="53" y="23"/>
                  </a:cubicBezTo>
                  <a:cubicBezTo>
                    <a:pt x="62" y="23"/>
                    <a:pt x="62" y="23"/>
                    <a:pt x="62" y="23"/>
                  </a:cubicBezTo>
                  <a:cubicBezTo>
                    <a:pt x="62" y="42"/>
                    <a:pt x="62" y="42"/>
                    <a:pt x="62" y="42"/>
                  </a:cubicBezTo>
                  <a:cubicBezTo>
                    <a:pt x="8" y="153"/>
                    <a:pt x="8" y="153"/>
                    <a:pt x="8" y="153"/>
                  </a:cubicBezTo>
                  <a:cubicBezTo>
                    <a:pt x="1" y="169"/>
                    <a:pt x="0" y="181"/>
                    <a:pt x="5" y="188"/>
                  </a:cubicBezTo>
                  <a:cubicBezTo>
                    <a:pt x="9" y="193"/>
                    <a:pt x="15" y="196"/>
                    <a:pt x="24" y="196"/>
                  </a:cubicBezTo>
                  <a:cubicBezTo>
                    <a:pt x="162" y="196"/>
                    <a:pt x="162" y="196"/>
                    <a:pt x="162" y="196"/>
                  </a:cubicBezTo>
                  <a:cubicBezTo>
                    <a:pt x="171" y="196"/>
                    <a:pt x="177" y="193"/>
                    <a:pt x="180" y="188"/>
                  </a:cubicBezTo>
                  <a:cubicBezTo>
                    <a:pt x="185" y="181"/>
                    <a:pt x="184" y="169"/>
                    <a:pt x="177" y="153"/>
                  </a:cubicBezTo>
                  <a:close/>
                  <a:moveTo>
                    <a:pt x="55" y="4"/>
                  </a:moveTo>
                  <a:cubicBezTo>
                    <a:pt x="128" y="4"/>
                    <a:pt x="128" y="4"/>
                    <a:pt x="128" y="4"/>
                  </a:cubicBezTo>
                  <a:cubicBezTo>
                    <a:pt x="128" y="18"/>
                    <a:pt x="128" y="18"/>
                    <a:pt x="128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55" y="18"/>
                    <a:pt x="55" y="18"/>
                    <a:pt x="55" y="18"/>
                  </a:cubicBezTo>
                  <a:lnTo>
                    <a:pt x="55" y="4"/>
                  </a:lnTo>
                  <a:close/>
                  <a:moveTo>
                    <a:pt x="176" y="185"/>
                  </a:moveTo>
                  <a:cubicBezTo>
                    <a:pt x="174" y="189"/>
                    <a:pt x="169" y="191"/>
                    <a:pt x="162" y="191"/>
                  </a:cubicBezTo>
                  <a:cubicBezTo>
                    <a:pt x="24" y="191"/>
                    <a:pt x="24" y="191"/>
                    <a:pt x="24" y="191"/>
                  </a:cubicBezTo>
                  <a:cubicBezTo>
                    <a:pt x="16" y="191"/>
                    <a:pt x="12" y="189"/>
                    <a:pt x="9" y="185"/>
                  </a:cubicBezTo>
                  <a:cubicBezTo>
                    <a:pt x="5" y="180"/>
                    <a:pt x="7" y="169"/>
                    <a:pt x="13" y="155"/>
                  </a:cubicBezTo>
                  <a:cubicBezTo>
                    <a:pt x="67" y="44"/>
                    <a:pt x="67" y="44"/>
                    <a:pt x="67" y="44"/>
                  </a:cubicBezTo>
                  <a:cubicBezTo>
                    <a:pt x="67" y="44"/>
                    <a:pt x="67" y="43"/>
                    <a:pt x="67" y="43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18" y="23"/>
                    <a:pt x="118" y="23"/>
                    <a:pt x="118" y="23"/>
                  </a:cubicBezTo>
                  <a:cubicBezTo>
                    <a:pt x="118" y="43"/>
                    <a:pt x="118" y="43"/>
                    <a:pt x="118" y="43"/>
                  </a:cubicBezTo>
                  <a:cubicBezTo>
                    <a:pt x="118" y="43"/>
                    <a:pt x="118" y="44"/>
                    <a:pt x="119" y="44"/>
                  </a:cubicBezTo>
                  <a:cubicBezTo>
                    <a:pt x="173" y="155"/>
                    <a:pt x="173" y="155"/>
                    <a:pt x="173" y="155"/>
                  </a:cubicBezTo>
                  <a:cubicBezTo>
                    <a:pt x="179" y="169"/>
                    <a:pt x="180" y="180"/>
                    <a:pt x="176" y="18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4" name="Freeform 14"/>
            <p:cNvSpPr>
              <a:spLocks noEditPoints="1"/>
            </p:cNvSpPr>
            <p:nvPr/>
          </p:nvSpPr>
          <p:spPr bwMode="auto">
            <a:xfrm>
              <a:off x="812800" y="5770563"/>
              <a:ext cx="811213" cy="812800"/>
            </a:xfrm>
            <a:custGeom>
              <a:avLst/>
              <a:gdLst>
                <a:gd name="T0" fmla="*/ 99 w 101"/>
                <a:gd name="T1" fmla="*/ 35 h 101"/>
                <a:gd name="T2" fmla="*/ 99 w 101"/>
                <a:gd name="T3" fmla="*/ 35 h 101"/>
                <a:gd name="T4" fmla="*/ 99 w 101"/>
                <a:gd name="T5" fmla="*/ 35 h 101"/>
                <a:gd name="T6" fmla="*/ 99 w 101"/>
                <a:gd name="T7" fmla="*/ 35 h 101"/>
                <a:gd name="T8" fmla="*/ 98 w 101"/>
                <a:gd name="T9" fmla="*/ 35 h 101"/>
                <a:gd name="T10" fmla="*/ 98 w 101"/>
                <a:gd name="T11" fmla="*/ 35 h 101"/>
                <a:gd name="T12" fmla="*/ 98 w 101"/>
                <a:gd name="T13" fmla="*/ 34 h 101"/>
                <a:gd name="T14" fmla="*/ 98 w 101"/>
                <a:gd name="T15" fmla="*/ 34 h 101"/>
                <a:gd name="T16" fmla="*/ 98 w 101"/>
                <a:gd name="T17" fmla="*/ 34 h 101"/>
                <a:gd name="T18" fmla="*/ 98 w 101"/>
                <a:gd name="T19" fmla="*/ 34 h 101"/>
                <a:gd name="T20" fmla="*/ 97 w 101"/>
                <a:gd name="T21" fmla="*/ 34 h 101"/>
                <a:gd name="T22" fmla="*/ 97 w 101"/>
                <a:gd name="T23" fmla="*/ 34 h 101"/>
                <a:gd name="T24" fmla="*/ 96 w 101"/>
                <a:gd name="T25" fmla="*/ 34 h 101"/>
                <a:gd name="T26" fmla="*/ 74 w 101"/>
                <a:gd name="T27" fmla="*/ 40 h 101"/>
                <a:gd name="T28" fmla="*/ 51 w 101"/>
                <a:gd name="T29" fmla="*/ 0 h 101"/>
                <a:gd name="T30" fmla="*/ 26 w 101"/>
                <a:gd name="T31" fmla="*/ 39 h 101"/>
                <a:gd name="T32" fmla="*/ 6 w 101"/>
                <a:gd name="T33" fmla="*/ 34 h 101"/>
                <a:gd name="T34" fmla="*/ 6 w 101"/>
                <a:gd name="T35" fmla="*/ 33 h 101"/>
                <a:gd name="T36" fmla="*/ 3 w 101"/>
                <a:gd name="T37" fmla="*/ 35 h 101"/>
                <a:gd name="T38" fmla="*/ 3 w 101"/>
                <a:gd name="T39" fmla="*/ 35 h 101"/>
                <a:gd name="T40" fmla="*/ 3 w 101"/>
                <a:gd name="T41" fmla="*/ 35 h 101"/>
                <a:gd name="T42" fmla="*/ 0 w 101"/>
                <a:gd name="T43" fmla="*/ 50 h 101"/>
                <a:gd name="T44" fmla="*/ 51 w 101"/>
                <a:gd name="T45" fmla="*/ 101 h 101"/>
                <a:gd name="T46" fmla="*/ 101 w 101"/>
                <a:gd name="T47" fmla="*/ 50 h 101"/>
                <a:gd name="T48" fmla="*/ 99 w 101"/>
                <a:gd name="T49" fmla="*/ 35 h 101"/>
                <a:gd name="T50" fmla="*/ 99 w 101"/>
                <a:gd name="T51" fmla="*/ 35 h 101"/>
                <a:gd name="T52" fmla="*/ 51 w 101"/>
                <a:gd name="T53" fmla="*/ 5 h 101"/>
                <a:gd name="T54" fmla="*/ 70 w 101"/>
                <a:gd name="T55" fmla="*/ 42 h 101"/>
                <a:gd name="T56" fmla="*/ 52 w 101"/>
                <a:gd name="T57" fmla="*/ 60 h 101"/>
                <a:gd name="T58" fmla="*/ 31 w 101"/>
                <a:gd name="T59" fmla="*/ 41 h 101"/>
                <a:gd name="T60" fmla="*/ 51 w 101"/>
                <a:gd name="T61" fmla="*/ 5 h 101"/>
                <a:gd name="T62" fmla="*/ 5 w 101"/>
                <a:gd name="T63" fmla="*/ 50 h 101"/>
                <a:gd name="T64" fmla="*/ 7 w 101"/>
                <a:gd name="T65" fmla="*/ 38 h 101"/>
                <a:gd name="T66" fmla="*/ 49 w 101"/>
                <a:gd name="T67" fmla="*/ 64 h 101"/>
                <a:gd name="T68" fmla="*/ 41 w 101"/>
                <a:gd name="T69" fmla="*/ 93 h 101"/>
                <a:gd name="T70" fmla="*/ 41 w 101"/>
                <a:gd name="T71" fmla="*/ 95 h 101"/>
                <a:gd name="T72" fmla="*/ 5 w 101"/>
                <a:gd name="T73" fmla="*/ 50 h 101"/>
                <a:gd name="T74" fmla="*/ 51 w 101"/>
                <a:gd name="T75" fmla="*/ 96 h 101"/>
                <a:gd name="T76" fmla="*/ 46 w 101"/>
                <a:gd name="T77" fmla="*/ 96 h 101"/>
                <a:gd name="T78" fmla="*/ 46 w 101"/>
                <a:gd name="T79" fmla="*/ 93 h 101"/>
                <a:gd name="T80" fmla="*/ 95 w 101"/>
                <a:gd name="T81" fmla="*/ 39 h 101"/>
                <a:gd name="T82" fmla="*/ 96 w 101"/>
                <a:gd name="T83" fmla="*/ 50 h 101"/>
                <a:gd name="T84" fmla="*/ 51 w 101"/>
                <a:gd name="T85" fmla="*/ 9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1" h="101">
                  <a:moveTo>
                    <a:pt x="99" y="35"/>
                  </a:move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5"/>
                    <a:pt x="98" y="35"/>
                    <a:pt x="98" y="35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8" y="34"/>
                    <a:pt x="98" y="34"/>
                    <a:pt x="98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7" y="34"/>
                    <a:pt x="97" y="34"/>
                  </a:cubicBezTo>
                  <a:cubicBezTo>
                    <a:pt x="97" y="34"/>
                    <a:pt x="96" y="34"/>
                    <a:pt x="96" y="34"/>
                  </a:cubicBezTo>
                  <a:cubicBezTo>
                    <a:pt x="88" y="34"/>
                    <a:pt x="81" y="36"/>
                    <a:pt x="74" y="40"/>
                  </a:cubicBezTo>
                  <a:cubicBezTo>
                    <a:pt x="69" y="17"/>
                    <a:pt x="56" y="0"/>
                    <a:pt x="51" y="0"/>
                  </a:cubicBezTo>
                  <a:cubicBezTo>
                    <a:pt x="46" y="0"/>
                    <a:pt x="30" y="15"/>
                    <a:pt x="26" y="39"/>
                  </a:cubicBezTo>
                  <a:cubicBezTo>
                    <a:pt x="20" y="36"/>
                    <a:pt x="13" y="34"/>
                    <a:pt x="6" y="3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3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40"/>
                    <a:pt x="0" y="45"/>
                    <a:pt x="0" y="50"/>
                  </a:cubicBezTo>
                  <a:cubicBezTo>
                    <a:pt x="0" y="78"/>
                    <a:pt x="23" y="101"/>
                    <a:pt x="51" y="101"/>
                  </a:cubicBezTo>
                  <a:cubicBezTo>
                    <a:pt x="78" y="101"/>
                    <a:pt x="101" y="78"/>
                    <a:pt x="101" y="50"/>
                  </a:cubicBezTo>
                  <a:cubicBezTo>
                    <a:pt x="101" y="45"/>
                    <a:pt x="100" y="40"/>
                    <a:pt x="99" y="35"/>
                  </a:cubicBezTo>
                  <a:cubicBezTo>
                    <a:pt x="99" y="35"/>
                    <a:pt x="99" y="35"/>
                    <a:pt x="99" y="35"/>
                  </a:cubicBezTo>
                  <a:close/>
                  <a:moveTo>
                    <a:pt x="51" y="5"/>
                  </a:moveTo>
                  <a:cubicBezTo>
                    <a:pt x="53" y="6"/>
                    <a:pt x="66" y="20"/>
                    <a:pt x="70" y="42"/>
                  </a:cubicBezTo>
                  <a:cubicBezTo>
                    <a:pt x="63" y="47"/>
                    <a:pt x="57" y="53"/>
                    <a:pt x="52" y="60"/>
                  </a:cubicBezTo>
                  <a:cubicBezTo>
                    <a:pt x="46" y="52"/>
                    <a:pt x="39" y="45"/>
                    <a:pt x="31" y="41"/>
                  </a:cubicBezTo>
                  <a:cubicBezTo>
                    <a:pt x="34" y="19"/>
                    <a:pt x="48" y="5"/>
                    <a:pt x="51" y="5"/>
                  </a:cubicBezTo>
                  <a:close/>
                  <a:moveTo>
                    <a:pt x="5" y="50"/>
                  </a:moveTo>
                  <a:cubicBezTo>
                    <a:pt x="5" y="46"/>
                    <a:pt x="6" y="42"/>
                    <a:pt x="7" y="38"/>
                  </a:cubicBezTo>
                  <a:cubicBezTo>
                    <a:pt x="24" y="40"/>
                    <a:pt x="40" y="49"/>
                    <a:pt x="49" y="64"/>
                  </a:cubicBezTo>
                  <a:cubicBezTo>
                    <a:pt x="44" y="73"/>
                    <a:pt x="41" y="83"/>
                    <a:pt x="41" y="93"/>
                  </a:cubicBezTo>
                  <a:cubicBezTo>
                    <a:pt x="41" y="94"/>
                    <a:pt x="41" y="94"/>
                    <a:pt x="41" y="95"/>
                  </a:cubicBezTo>
                  <a:cubicBezTo>
                    <a:pt x="21" y="91"/>
                    <a:pt x="5" y="72"/>
                    <a:pt x="5" y="50"/>
                  </a:cubicBezTo>
                  <a:close/>
                  <a:moveTo>
                    <a:pt x="51" y="96"/>
                  </a:moveTo>
                  <a:cubicBezTo>
                    <a:pt x="49" y="96"/>
                    <a:pt x="48" y="96"/>
                    <a:pt x="46" y="96"/>
                  </a:cubicBezTo>
                  <a:cubicBezTo>
                    <a:pt x="46" y="95"/>
                    <a:pt x="46" y="94"/>
                    <a:pt x="46" y="93"/>
                  </a:cubicBezTo>
                  <a:cubicBezTo>
                    <a:pt x="46" y="65"/>
                    <a:pt x="67" y="42"/>
                    <a:pt x="95" y="39"/>
                  </a:cubicBezTo>
                  <a:cubicBezTo>
                    <a:pt x="96" y="42"/>
                    <a:pt x="96" y="46"/>
                    <a:pt x="96" y="50"/>
                  </a:cubicBezTo>
                  <a:cubicBezTo>
                    <a:pt x="96" y="75"/>
                    <a:pt x="76" y="96"/>
                    <a:pt x="51" y="9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85" name="Group 59"/>
          <p:cNvGrpSpPr>
            <a:grpSpLocks noChangeAspect="1"/>
          </p:cNvGrpSpPr>
          <p:nvPr/>
        </p:nvGrpSpPr>
        <p:grpSpPr>
          <a:xfrm>
            <a:off x="6920392" y="2372883"/>
            <a:ext cx="778264" cy="741333"/>
            <a:chOff x="6705600" y="5022850"/>
            <a:chExt cx="1806575" cy="1720850"/>
          </a:xfrm>
        </p:grpSpPr>
        <p:sp>
          <p:nvSpPr>
            <p:cNvPr id="86" name="Freeform 15"/>
            <p:cNvSpPr>
              <a:spLocks noEditPoints="1"/>
            </p:cNvSpPr>
            <p:nvPr/>
          </p:nvSpPr>
          <p:spPr bwMode="auto">
            <a:xfrm>
              <a:off x="6705600" y="5248275"/>
              <a:ext cx="1806575" cy="1495425"/>
            </a:xfrm>
            <a:custGeom>
              <a:avLst/>
              <a:gdLst>
                <a:gd name="T0" fmla="*/ 225 w 225"/>
                <a:gd name="T1" fmla="*/ 102 h 186"/>
                <a:gd name="T2" fmla="*/ 225 w 225"/>
                <a:gd name="T3" fmla="*/ 101 h 186"/>
                <a:gd name="T4" fmla="*/ 172 w 225"/>
                <a:gd name="T5" fmla="*/ 33 h 186"/>
                <a:gd name="T6" fmla="*/ 124 w 225"/>
                <a:gd name="T7" fmla="*/ 16 h 186"/>
                <a:gd name="T8" fmla="*/ 93 w 225"/>
                <a:gd name="T9" fmla="*/ 16 h 186"/>
                <a:gd name="T10" fmla="*/ 2 w 225"/>
                <a:gd name="T11" fmla="*/ 33 h 186"/>
                <a:gd name="T12" fmla="*/ 0 w 225"/>
                <a:gd name="T13" fmla="*/ 159 h 186"/>
                <a:gd name="T14" fmla="*/ 29 w 225"/>
                <a:gd name="T15" fmla="*/ 162 h 186"/>
                <a:gd name="T16" fmla="*/ 83 w 225"/>
                <a:gd name="T17" fmla="*/ 162 h 186"/>
                <a:gd name="T18" fmla="*/ 170 w 225"/>
                <a:gd name="T19" fmla="*/ 186 h 186"/>
                <a:gd name="T20" fmla="*/ 223 w 225"/>
                <a:gd name="T21" fmla="*/ 162 h 186"/>
                <a:gd name="T22" fmla="*/ 225 w 225"/>
                <a:gd name="T23" fmla="*/ 102 h 186"/>
                <a:gd name="T24" fmla="*/ 218 w 225"/>
                <a:gd name="T25" fmla="*/ 100 h 186"/>
                <a:gd name="T26" fmla="*/ 153 w 225"/>
                <a:gd name="T27" fmla="*/ 54 h 186"/>
                <a:gd name="T28" fmla="*/ 218 w 225"/>
                <a:gd name="T29" fmla="*/ 100 h 186"/>
                <a:gd name="T30" fmla="*/ 109 w 225"/>
                <a:gd name="T31" fmla="*/ 5 h 186"/>
                <a:gd name="T32" fmla="*/ 120 w 225"/>
                <a:gd name="T33" fmla="*/ 33 h 186"/>
                <a:gd name="T34" fmla="*/ 98 w 225"/>
                <a:gd name="T35" fmla="*/ 16 h 186"/>
                <a:gd name="T36" fmla="*/ 33 w 225"/>
                <a:gd name="T37" fmla="*/ 159 h 186"/>
                <a:gd name="T38" fmla="*/ 78 w 225"/>
                <a:gd name="T39" fmla="*/ 159 h 186"/>
                <a:gd name="T40" fmla="*/ 170 w 225"/>
                <a:gd name="T41" fmla="*/ 182 h 186"/>
                <a:gd name="T42" fmla="*/ 148 w 225"/>
                <a:gd name="T43" fmla="*/ 159 h 186"/>
                <a:gd name="T44" fmla="*/ 170 w 225"/>
                <a:gd name="T45" fmla="*/ 137 h 186"/>
                <a:gd name="T46" fmla="*/ 170 w 225"/>
                <a:gd name="T47" fmla="*/ 182 h 186"/>
                <a:gd name="T48" fmla="*/ 170 w 225"/>
                <a:gd name="T49" fmla="*/ 132 h 186"/>
                <a:gd name="T50" fmla="*/ 83 w 225"/>
                <a:gd name="T51" fmla="*/ 157 h 186"/>
                <a:gd name="T52" fmla="*/ 29 w 225"/>
                <a:gd name="T53" fmla="*/ 157 h 186"/>
                <a:gd name="T54" fmla="*/ 5 w 225"/>
                <a:gd name="T55" fmla="*/ 38 h 186"/>
                <a:gd name="T56" fmla="*/ 179 w 225"/>
                <a:gd name="T57" fmla="*/ 50 h 186"/>
                <a:gd name="T58" fmla="*/ 149 w 225"/>
                <a:gd name="T59" fmla="*/ 52 h 186"/>
                <a:gd name="T60" fmla="*/ 151 w 225"/>
                <a:gd name="T61" fmla="*/ 105 h 186"/>
                <a:gd name="T62" fmla="*/ 221 w 225"/>
                <a:gd name="T63" fmla="*/ 157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5" h="186">
                  <a:moveTo>
                    <a:pt x="225" y="102"/>
                  </a:moveTo>
                  <a:cubicBezTo>
                    <a:pt x="225" y="102"/>
                    <a:pt x="225" y="102"/>
                    <a:pt x="225" y="102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225" y="101"/>
                    <a:pt x="225" y="101"/>
                    <a:pt x="225" y="10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73" y="34"/>
                    <a:pt x="173" y="33"/>
                    <a:pt x="172" y="33"/>
                  </a:cubicBezTo>
                  <a:cubicBezTo>
                    <a:pt x="124" y="33"/>
                    <a:pt x="124" y="33"/>
                    <a:pt x="124" y="33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24" y="7"/>
                    <a:pt x="118" y="0"/>
                    <a:pt x="109" y="0"/>
                  </a:cubicBezTo>
                  <a:cubicBezTo>
                    <a:pt x="100" y="0"/>
                    <a:pt x="93" y="7"/>
                    <a:pt x="93" y="16"/>
                  </a:cubicBezTo>
                  <a:cubicBezTo>
                    <a:pt x="93" y="33"/>
                    <a:pt x="93" y="33"/>
                    <a:pt x="93" y="33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1" y="33"/>
                    <a:pt x="0" y="35"/>
                    <a:pt x="0" y="36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60"/>
                    <a:pt x="1" y="162"/>
                    <a:pt x="2" y="162"/>
                  </a:cubicBezTo>
                  <a:cubicBezTo>
                    <a:pt x="29" y="162"/>
                    <a:pt x="29" y="162"/>
                    <a:pt x="29" y="162"/>
                  </a:cubicBezTo>
                  <a:cubicBezTo>
                    <a:pt x="30" y="175"/>
                    <a:pt x="41" y="186"/>
                    <a:pt x="56" y="186"/>
                  </a:cubicBezTo>
                  <a:cubicBezTo>
                    <a:pt x="70" y="186"/>
                    <a:pt x="82" y="175"/>
                    <a:pt x="83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4" y="175"/>
                    <a:pt x="156" y="186"/>
                    <a:pt x="170" y="186"/>
                  </a:cubicBezTo>
                  <a:cubicBezTo>
                    <a:pt x="185" y="186"/>
                    <a:pt x="196" y="175"/>
                    <a:pt x="197" y="162"/>
                  </a:cubicBezTo>
                  <a:cubicBezTo>
                    <a:pt x="223" y="162"/>
                    <a:pt x="223" y="162"/>
                    <a:pt x="223" y="162"/>
                  </a:cubicBezTo>
                  <a:cubicBezTo>
                    <a:pt x="224" y="162"/>
                    <a:pt x="225" y="160"/>
                    <a:pt x="225" y="159"/>
                  </a:cubicBezTo>
                  <a:cubicBezTo>
                    <a:pt x="225" y="102"/>
                    <a:pt x="225" y="102"/>
                    <a:pt x="225" y="102"/>
                  </a:cubicBezTo>
                  <a:cubicBezTo>
                    <a:pt x="225" y="102"/>
                    <a:pt x="225" y="102"/>
                    <a:pt x="225" y="102"/>
                  </a:cubicBezTo>
                  <a:close/>
                  <a:moveTo>
                    <a:pt x="218" y="100"/>
                  </a:moveTo>
                  <a:cubicBezTo>
                    <a:pt x="153" y="100"/>
                    <a:pt x="153" y="100"/>
                    <a:pt x="153" y="100"/>
                  </a:cubicBezTo>
                  <a:cubicBezTo>
                    <a:pt x="153" y="54"/>
                    <a:pt x="153" y="54"/>
                    <a:pt x="153" y="54"/>
                  </a:cubicBezTo>
                  <a:cubicBezTo>
                    <a:pt x="183" y="54"/>
                    <a:pt x="183" y="54"/>
                    <a:pt x="183" y="54"/>
                  </a:cubicBezTo>
                  <a:lnTo>
                    <a:pt x="218" y="100"/>
                  </a:lnTo>
                  <a:close/>
                  <a:moveTo>
                    <a:pt x="98" y="16"/>
                  </a:moveTo>
                  <a:cubicBezTo>
                    <a:pt x="98" y="10"/>
                    <a:pt x="103" y="5"/>
                    <a:pt x="109" y="5"/>
                  </a:cubicBezTo>
                  <a:cubicBezTo>
                    <a:pt x="115" y="5"/>
                    <a:pt x="120" y="10"/>
                    <a:pt x="120" y="16"/>
                  </a:cubicBezTo>
                  <a:cubicBezTo>
                    <a:pt x="120" y="33"/>
                    <a:pt x="120" y="33"/>
                    <a:pt x="120" y="33"/>
                  </a:cubicBezTo>
                  <a:cubicBezTo>
                    <a:pt x="98" y="33"/>
                    <a:pt x="98" y="33"/>
                    <a:pt x="98" y="33"/>
                  </a:cubicBezTo>
                  <a:lnTo>
                    <a:pt x="98" y="16"/>
                  </a:lnTo>
                  <a:close/>
                  <a:moveTo>
                    <a:pt x="56" y="182"/>
                  </a:moveTo>
                  <a:cubicBezTo>
                    <a:pt x="43" y="182"/>
                    <a:pt x="33" y="172"/>
                    <a:pt x="33" y="159"/>
                  </a:cubicBezTo>
                  <a:cubicBezTo>
                    <a:pt x="33" y="147"/>
                    <a:pt x="43" y="137"/>
                    <a:pt x="56" y="137"/>
                  </a:cubicBezTo>
                  <a:cubicBezTo>
                    <a:pt x="68" y="137"/>
                    <a:pt x="78" y="147"/>
                    <a:pt x="78" y="159"/>
                  </a:cubicBezTo>
                  <a:cubicBezTo>
                    <a:pt x="78" y="172"/>
                    <a:pt x="68" y="182"/>
                    <a:pt x="56" y="182"/>
                  </a:cubicBezTo>
                  <a:close/>
                  <a:moveTo>
                    <a:pt x="170" y="182"/>
                  </a:moveTo>
                  <a:cubicBezTo>
                    <a:pt x="158" y="182"/>
                    <a:pt x="148" y="172"/>
                    <a:pt x="148" y="160"/>
                  </a:cubicBezTo>
                  <a:cubicBezTo>
                    <a:pt x="148" y="160"/>
                    <a:pt x="148" y="160"/>
                    <a:pt x="148" y="159"/>
                  </a:cubicBezTo>
                  <a:cubicBezTo>
                    <a:pt x="148" y="159"/>
                    <a:pt x="148" y="158"/>
                    <a:pt x="148" y="158"/>
                  </a:cubicBezTo>
                  <a:cubicBezTo>
                    <a:pt x="148" y="146"/>
                    <a:pt x="158" y="137"/>
                    <a:pt x="170" y="137"/>
                  </a:cubicBezTo>
                  <a:cubicBezTo>
                    <a:pt x="183" y="137"/>
                    <a:pt x="193" y="147"/>
                    <a:pt x="193" y="159"/>
                  </a:cubicBezTo>
                  <a:cubicBezTo>
                    <a:pt x="193" y="172"/>
                    <a:pt x="183" y="182"/>
                    <a:pt x="170" y="182"/>
                  </a:cubicBezTo>
                  <a:close/>
                  <a:moveTo>
                    <a:pt x="197" y="157"/>
                  </a:moveTo>
                  <a:cubicBezTo>
                    <a:pt x="196" y="143"/>
                    <a:pt x="185" y="132"/>
                    <a:pt x="170" y="132"/>
                  </a:cubicBezTo>
                  <a:cubicBezTo>
                    <a:pt x="156" y="132"/>
                    <a:pt x="144" y="143"/>
                    <a:pt x="143" y="157"/>
                  </a:cubicBezTo>
                  <a:cubicBezTo>
                    <a:pt x="83" y="157"/>
                    <a:pt x="83" y="157"/>
                    <a:pt x="83" y="157"/>
                  </a:cubicBezTo>
                  <a:cubicBezTo>
                    <a:pt x="82" y="143"/>
                    <a:pt x="70" y="132"/>
                    <a:pt x="56" y="132"/>
                  </a:cubicBezTo>
                  <a:cubicBezTo>
                    <a:pt x="41" y="132"/>
                    <a:pt x="30" y="143"/>
                    <a:pt x="29" y="157"/>
                  </a:cubicBezTo>
                  <a:cubicBezTo>
                    <a:pt x="5" y="157"/>
                    <a:pt x="5" y="157"/>
                    <a:pt x="5" y="157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171" y="38"/>
                    <a:pt x="171" y="38"/>
                    <a:pt x="171" y="38"/>
                  </a:cubicBezTo>
                  <a:cubicBezTo>
                    <a:pt x="179" y="50"/>
                    <a:pt x="179" y="50"/>
                    <a:pt x="179" y="50"/>
                  </a:cubicBezTo>
                  <a:cubicBezTo>
                    <a:pt x="151" y="50"/>
                    <a:pt x="151" y="50"/>
                    <a:pt x="151" y="50"/>
                  </a:cubicBezTo>
                  <a:cubicBezTo>
                    <a:pt x="150" y="50"/>
                    <a:pt x="149" y="51"/>
                    <a:pt x="149" y="52"/>
                  </a:cubicBezTo>
                  <a:cubicBezTo>
                    <a:pt x="149" y="102"/>
                    <a:pt x="149" y="102"/>
                    <a:pt x="149" y="102"/>
                  </a:cubicBezTo>
                  <a:cubicBezTo>
                    <a:pt x="149" y="104"/>
                    <a:pt x="150" y="105"/>
                    <a:pt x="151" y="105"/>
                  </a:cubicBezTo>
                  <a:cubicBezTo>
                    <a:pt x="221" y="105"/>
                    <a:pt x="221" y="105"/>
                    <a:pt x="221" y="105"/>
                  </a:cubicBezTo>
                  <a:cubicBezTo>
                    <a:pt x="221" y="157"/>
                    <a:pt x="221" y="157"/>
                    <a:pt x="221" y="157"/>
                  </a:cubicBezTo>
                  <a:lnTo>
                    <a:pt x="197" y="1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7" name="Freeform 16"/>
            <p:cNvSpPr>
              <a:spLocks/>
            </p:cNvSpPr>
            <p:nvPr/>
          </p:nvSpPr>
          <p:spPr bwMode="auto">
            <a:xfrm>
              <a:off x="7196138" y="5384800"/>
              <a:ext cx="152400" cy="39687"/>
            </a:xfrm>
            <a:custGeom>
              <a:avLst/>
              <a:gdLst>
                <a:gd name="T0" fmla="*/ 3 w 19"/>
                <a:gd name="T1" fmla="*/ 5 h 5"/>
                <a:gd name="T2" fmla="*/ 17 w 19"/>
                <a:gd name="T3" fmla="*/ 5 h 5"/>
                <a:gd name="T4" fmla="*/ 19 w 19"/>
                <a:gd name="T5" fmla="*/ 2 h 5"/>
                <a:gd name="T6" fmla="*/ 17 w 19"/>
                <a:gd name="T7" fmla="*/ 0 h 5"/>
                <a:gd name="T8" fmla="*/ 3 w 19"/>
                <a:gd name="T9" fmla="*/ 0 h 5"/>
                <a:gd name="T10" fmla="*/ 0 w 19"/>
                <a:gd name="T11" fmla="*/ 2 h 5"/>
                <a:gd name="T12" fmla="*/ 3 w 19"/>
                <a:gd name="T13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3" y="5"/>
                  </a:moveTo>
                  <a:cubicBezTo>
                    <a:pt x="17" y="5"/>
                    <a:pt x="17" y="5"/>
                    <a:pt x="17" y="5"/>
                  </a:cubicBezTo>
                  <a:cubicBezTo>
                    <a:pt x="18" y="5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7813675" y="5384800"/>
              <a:ext cx="152400" cy="39687"/>
            </a:xfrm>
            <a:custGeom>
              <a:avLst/>
              <a:gdLst>
                <a:gd name="T0" fmla="*/ 0 w 19"/>
                <a:gd name="T1" fmla="*/ 2 h 5"/>
                <a:gd name="T2" fmla="*/ 2 w 19"/>
                <a:gd name="T3" fmla="*/ 5 h 5"/>
                <a:gd name="T4" fmla="*/ 16 w 19"/>
                <a:gd name="T5" fmla="*/ 5 h 5"/>
                <a:gd name="T6" fmla="*/ 19 w 19"/>
                <a:gd name="T7" fmla="*/ 2 h 5"/>
                <a:gd name="T8" fmla="*/ 16 w 19"/>
                <a:gd name="T9" fmla="*/ 0 h 5"/>
                <a:gd name="T10" fmla="*/ 2 w 19"/>
                <a:gd name="T11" fmla="*/ 0 h 5"/>
                <a:gd name="T12" fmla="*/ 0 w 19"/>
                <a:gd name="T13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5">
                  <a:moveTo>
                    <a:pt x="0" y="2"/>
                  </a:moveTo>
                  <a:cubicBezTo>
                    <a:pt x="0" y="3"/>
                    <a:pt x="1" y="5"/>
                    <a:pt x="2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7" y="5"/>
                    <a:pt x="19" y="3"/>
                    <a:pt x="19" y="2"/>
                  </a:cubicBezTo>
                  <a:cubicBezTo>
                    <a:pt x="19" y="1"/>
                    <a:pt x="17" y="0"/>
                    <a:pt x="1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7299325" y="5127625"/>
              <a:ext cx="128588" cy="120650"/>
            </a:xfrm>
            <a:custGeom>
              <a:avLst/>
              <a:gdLst>
                <a:gd name="T0" fmla="*/ 12 w 16"/>
                <a:gd name="T1" fmla="*/ 14 h 15"/>
                <a:gd name="T2" fmla="*/ 13 w 16"/>
                <a:gd name="T3" fmla="*/ 15 h 15"/>
                <a:gd name="T4" fmla="*/ 15 w 16"/>
                <a:gd name="T5" fmla="*/ 14 h 15"/>
                <a:gd name="T6" fmla="*/ 15 w 16"/>
                <a:gd name="T7" fmla="*/ 11 h 15"/>
                <a:gd name="T8" fmla="*/ 5 w 16"/>
                <a:gd name="T9" fmla="*/ 1 h 15"/>
                <a:gd name="T10" fmla="*/ 1 w 16"/>
                <a:gd name="T11" fmla="*/ 1 h 15"/>
                <a:gd name="T12" fmla="*/ 1 w 16"/>
                <a:gd name="T13" fmla="*/ 4 h 15"/>
                <a:gd name="T14" fmla="*/ 12 w 16"/>
                <a:gd name="T1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12" y="14"/>
                  </a:moveTo>
                  <a:cubicBezTo>
                    <a:pt x="12" y="14"/>
                    <a:pt x="13" y="15"/>
                    <a:pt x="13" y="15"/>
                  </a:cubicBezTo>
                  <a:cubicBezTo>
                    <a:pt x="14" y="15"/>
                    <a:pt x="14" y="14"/>
                    <a:pt x="15" y="14"/>
                  </a:cubicBezTo>
                  <a:cubicBezTo>
                    <a:pt x="16" y="13"/>
                    <a:pt x="16" y="12"/>
                    <a:pt x="15" y="1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1"/>
                    <a:pt x="0" y="3"/>
                    <a:pt x="1" y="4"/>
                  </a:cubicBezTo>
                  <a:lnTo>
                    <a:pt x="12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7732713" y="5127625"/>
              <a:ext cx="128588" cy="120650"/>
            </a:xfrm>
            <a:custGeom>
              <a:avLst/>
              <a:gdLst>
                <a:gd name="T0" fmla="*/ 3 w 16"/>
                <a:gd name="T1" fmla="*/ 15 h 15"/>
                <a:gd name="T2" fmla="*/ 4 w 16"/>
                <a:gd name="T3" fmla="*/ 14 h 15"/>
                <a:gd name="T4" fmla="*/ 15 w 16"/>
                <a:gd name="T5" fmla="*/ 4 h 15"/>
                <a:gd name="T6" fmla="*/ 15 w 16"/>
                <a:gd name="T7" fmla="*/ 1 h 15"/>
                <a:gd name="T8" fmla="*/ 11 w 16"/>
                <a:gd name="T9" fmla="*/ 1 h 15"/>
                <a:gd name="T10" fmla="*/ 1 w 16"/>
                <a:gd name="T11" fmla="*/ 11 h 15"/>
                <a:gd name="T12" fmla="*/ 1 w 16"/>
                <a:gd name="T13" fmla="*/ 14 h 15"/>
                <a:gd name="T14" fmla="*/ 3 w 16"/>
                <a:gd name="T1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15">
                  <a:moveTo>
                    <a:pt x="3" y="15"/>
                  </a:moveTo>
                  <a:cubicBezTo>
                    <a:pt x="3" y="15"/>
                    <a:pt x="4" y="14"/>
                    <a:pt x="4" y="1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6" y="3"/>
                    <a:pt x="16" y="1"/>
                    <a:pt x="15" y="1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3"/>
                    <a:pt x="1" y="14"/>
                  </a:cubicBezTo>
                  <a:cubicBezTo>
                    <a:pt x="2" y="14"/>
                    <a:pt x="2" y="15"/>
                    <a:pt x="3" y="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7564438" y="5022850"/>
              <a:ext cx="31750" cy="152400"/>
            </a:xfrm>
            <a:custGeom>
              <a:avLst/>
              <a:gdLst>
                <a:gd name="T0" fmla="*/ 2 w 4"/>
                <a:gd name="T1" fmla="*/ 19 h 19"/>
                <a:gd name="T2" fmla="*/ 4 w 4"/>
                <a:gd name="T3" fmla="*/ 16 h 19"/>
                <a:gd name="T4" fmla="*/ 4 w 4"/>
                <a:gd name="T5" fmla="*/ 2 h 19"/>
                <a:gd name="T6" fmla="*/ 2 w 4"/>
                <a:gd name="T7" fmla="*/ 0 h 19"/>
                <a:gd name="T8" fmla="*/ 0 w 4"/>
                <a:gd name="T9" fmla="*/ 2 h 19"/>
                <a:gd name="T10" fmla="*/ 0 w 4"/>
                <a:gd name="T11" fmla="*/ 16 h 19"/>
                <a:gd name="T12" fmla="*/ 2 w 4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9">
                  <a:moveTo>
                    <a:pt x="2" y="19"/>
                  </a:moveTo>
                  <a:cubicBezTo>
                    <a:pt x="3" y="19"/>
                    <a:pt x="4" y="18"/>
                    <a:pt x="4" y="1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8"/>
                    <a:pt x="1" y="19"/>
                    <a:pt x="2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6865938" y="5689600"/>
              <a:ext cx="393700" cy="403225"/>
            </a:xfrm>
            <a:custGeom>
              <a:avLst/>
              <a:gdLst>
                <a:gd name="T0" fmla="*/ 47 w 49"/>
                <a:gd name="T1" fmla="*/ 23 h 50"/>
                <a:gd name="T2" fmla="*/ 27 w 49"/>
                <a:gd name="T3" fmla="*/ 23 h 50"/>
                <a:gd name="T4" fmla="*/ 27 w 49"/>
                <a:gd name="T5" fmla="*/ 2 h 50"/>
                <a:gd name="T6" fmla="*/ 24 w 49"/>
                <a:gd name="T7" fmla="*/ 0 h 50"/>
                <a:gd name="T8" fmla="*/ 22 w 49"/>
                <a:gd name="T9" fmla="*/ 2 h 50"/>
                <a:gd name="T10" fmla="*/ 22 w 49"/>
                <a:gd name="T11" fmla="*/ 23 h 50"/>
                <a:gd name="T12" fmla="*/ 2 w 49"/>
                <a:gd name="T13" fmla="*/ 23 h 50"/>
                <a:gd name="T14" fmla="*/ 0 w 49"/>
                <a:gd name="T15" fmla="*/ 25 h 50"/>
                <a:gd name="T16" fmla="*/ 2 w 49"/>
                <a:gd name="T17" fmla="*/ 27 h 50"/>
                <a:gd name="T18" fmla="*/ 22 w 49"/>
                <a:gd name="T19" fmla="*/ 27 h 50"/>
                <a:gd name="T20" fmla="*/ 22 w 49"/>
                <a:gd name="T21" fmla="*/ 47 h 50"/>
                <a:gd name="T22" fmla="*/ 24 w 49"/>
                <a:gd name="T23" fmla="*/ 50 h 50"/>
                <a:gd name="T24" fmla="*/ 27 w 49"/>
                <a:gd name="T25" fmla="*/ 47 h 50"/>
                <a:gd name="T26" fmla="*/ 27 w 49"/>
                <a:gd name="T27" fmla="*/ 27 h 50"/>
                <a:gd name="T28" fmla="*/ 47 w 49"/>
                <a:gd name="T29" fmla="*/ 27 h 50"/>
                <a:gd name="T30" fmla="*/ 49 w 49"/>
                <a:gd name="T31" fmla="*/ 25 h 50"/>
                <a:gd name="T32" fmla="*/ 47 w 49"/>
                <a:gd name="T33" fmla="*/ 2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50">
                  <a:moveTo>
                    <a:pt x="47" y="23"/>
                  </a:moveTo>
                  <a:cubicBezTo>
                    <a:pt x="27" y="23"/>
                    <a:pt x="27" y="23"/>
                    <a:pt x="27" y="23"/>
                  </a:cubicBezTo>
                  <a:cubicBezTo>
                    <a:pt x="27" y="2"/>
                    <a:pt x="27" y="2"/>
                    <a:pt x="27" y="2"/>
                  </a:cubicBezTo>
                  <a:cubicBezTo>
                    <a:pt x="27" y="1"/>
                    <a:pt x="26" y="0"/>
                    <a:pt x="24" y="0"/>
                  </a:cubicBezTo>
                  <a:cubicBezTo>
                    <a:pt x="23" y="0"/>
                    <a:pt x="22" y="1"/>
                    <a:pt x="22" y="2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" y="23"/>
                    <a:pt x="2" y="23"/>
                    <a:pt x="2" y="23"/>
                  </a:cubicBezTo>
                  <a:cubicBezTo>
                    <a:pt x="1" y="23"/>
                    <a:pt x="0" y="24"/>
                    <a:pt x="0" y="25"/>
                  </a:cubicBezTo>
                  <a:cubicBezTo>
                    <a:pt x="0" y="26"/>
                    <a:pt x="1" y="27"/>
                    <a:pt x="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9"/>
                    <a:pt x="23" y="50"/>
                    <a:pt x="24" y="50"/>
                  </a:cubicBezTo>
                  <a:cubicBezTo>
                    <a:pt x="26" y="50"/>
                    <a:pt x="27" y="49"/>
                    <a:pt x="27" y="4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7"/>
                    <a:pt x="49" y="26"/>
                    <a:pt x="49" y="25"/>
                  </a:cubicBezTo>
                  <a:cubicBezTo>
                    <a:pt x="49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3200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60"/>
          <p:cNvGrpSpPr>
            <a:grpSpLocks noChangeAspect="1"/>
          </p:cNvGrpSpPr>
          <p:nvPr/>
        </p:nvGrpSpPr>
        <p:grpSpPr>
          <a:xfrm>
            <a:off x="4508189" y="2433221"/>
            <a:ext cx="788523" cy="685939"/>
            <a:chOff x="3486150" y="5151438"/>
            <a:chExt cx="1830388" cy="1592262"/>
          </a:xfrm>
        </p:grpSpPr>
        <p:sp>
          <p:nvSpPr>
            <p:cNvPr id="94" name="Freeform 22"/>
            <p:cNvSpPr>
              <a:spLocks noEditPoints="1"/>
            </p:cNvSpPr>
            <p:nvPr/>
          </p:nvSpPr>
          <p:spPr bwMode="auto">
            <a:xfrm>
              <a:off x="3486150" y="5151438"/>
              <a:ext cx="1830388" cy="1592262"/>
            </a:xfrm>
            <a:custGeom>
              <a:avLst/>
              <a:gdLst>
                <a:gd name="T0" fmla="*/ 226 w 228"/>
                <a:gd name="T1" fmla="*/ 75 h 198"/>
                <a:gd name="T2" fmla="*/ 211 w 228"/>
                <a:gd name="T3" fmla="*/ 64 h 198"/>
                <a:gd name="T4" fmla="*/ 211 w 228"/>
                <a:gd name="T5" fmla="*/ 64 h 198"/>
                <a:gd name="T6" fmla="*/ 115 w 228"/>
                <a:gd name="T7" fmla="*/ 0 h 198"/>
                <a:gd name="T8" fmla="*/ 112 w 228"/>
                <a:gd name="T9" fmla="*/ 0 h 198"/>
                <a:gd name="T10" fmla="*/ 71 w 228"/>
                <a:gd name="T11" fmla="*/ 28 h 198"/>
                <a:gd name="T12" fmla="*/ 71 w 228"/>
                <a:gd name="T13" fmla="*/ 10 h 198"/>
                <a:gd name="T14" fmla="*/ 69 w 228"/>
                <a:gd name="T15" fmla="*/ 8 h 198"/>
                <a:gd name="T16" fmla="*/ 41 w 228"/>
                <a:gd name="T17" fmla="*/ 8 h 198"/>
                <a:gd name="T18" fmla="*/ 41 w 228"/>
                <a:gd name="T19" fmla="*/ 8 h 198"/>
                <a:gd name="T20" fmla="*/ 40 w 228"/>
                <a:gd name="T21" fmla="*/ 9 h 198"/>
                <a:gd name="T22" fmla="*/ 39 w 228"/>
                <a:gd name="T23" fmla="*/ 10 h 198"/>
                <a:gd name="T24" fmla="*/ 39 w 228"/>
                <a:gd name="T25" fmla="*/ 49 h 198"/>
                <a:gd name="T26" fmla="*/ 1 w 228"/>
                <a:gd name="T27" fmla="*/ 75 h 198"/>
                <a:gd name="T28" fmla="*/ 1 w 228"/>
                <a:gd name="T29" fmla="*/ 78 h 198"/>
                <a:gd name="T30" fmla="*/ 4 w 228"/>
                <a:gd name="T31" fmla="*/ 78 h 198"/>
                <a:gd name="T32" fmla="*/ 19 w 228"/>
                <a:gd name="T33" fmla="*/ 68 h 198"/>
                <a:gd name="T34" fmla="*/ 19 w 228"/>
                <a:gd name="T35" fmla="*/ 196 h 198"/>
                <a:gd name="T36" fmla="*/ 22 w 228"/>
                <a:gd name="T37" fmla="*/ 198 h 198"/>
                <a:gd name="T38" fmla="*/ 209 w 228"/>
                <a:gd name="T39" fmla="*/ 198 h 198"/>
                <a:gd name="T40" fmla="*/ 212 w 228"/>
                <a:gd name="T41" fmla="*/ 196 h 198"/>
                <a:gd name="T42" fmla="*/ 212 w 228"/>
                <a:gd name="T43" fmla="*/ 70 h 198"/>
                <a:gd name="T44" fmla="*/ 224 w 228"/>
                <a:gd name="T45" fmla="*/ 78 h 198"/>
                <a:gd name="T46" fmla="*/ 225 w 228"/>
                <a:gd name="T47" fmla="*/ 79 h 198"/>
                <a:gd name="T48" fmla="*/ 227 w 228"/>
                <a:gd name="T49" fmla="*/ 78 h 198"/>
                <a:gd name="T50" fmla="*/ 226 w 228"/>
                <a:gd name="T51" fmla="*/ 75 h 198"/>
                <a:gd name="T52" fmla="*/ 44 w 228"/>
                <a:gd name="T53" fmla="*/ 13 h 198"/>
                <a:gd name="T54" fmla="*/ 67 w 228"/>
                <a:gd name="T55" fmla="*/ 13 h 198"/>
                <a:gd name="T56" fmla="*/ 67 w 228"/>
                <a:gd name="T57" fmla="*/ 31 h 198"/>
                <a:gd name="T58" fmla="*/ 44 w 228"/>
                <a:gd name="T59" fmla="*/ 46 h 198"/>
                <a:gd name="T60" fmla="*/ 44 w 228"/>
                <a:gd name="T61" fmla="*/ 13 h 198"/>
                <a:gd name="T62" fmla="*/ 207 w 228"/>
                <a:gd name="T63" fmla="*/ 194 h 198"/>
                <a:gd name="T64" fmla="*/ 24 w 228"/>
                <a:gd name="T65" fmla="*/ 194 h 198"/>
                <a:gd name="T66" fmla="*/ 24 w 228"/>
                <a:gd name="T67" fmla="*/ 65 h 198"/>
                <a:gd name="T68" fmla="*/ 43 w 228"/>
                <a:gd name="T69" fmla="*/ 53 h 198"/>
                <a:gd name="T70" fmla="*/ 43 w 228"/>
                <a:gd name="T71" fmla="*/ 53 h 198"/>
                <a:gd name="T72" fmla="*/ 70 w 228"/>
                <a:gd name="T73" fmla="*/ 34 h 198"/>
                <a:gd name="T74" fmla="*/ 70 w 228"/>
                <a:gd name="T75" fmla="*/ 34 h 198"/>
                <a:gd name="T76" fmla="*/ 114 w 228"/>
                <a:gd name="T77" fmla="*/ 5 h 198"/>
                <a:gd name="T78" fmla="*/ 207 w 228"/>
                <a:gd name="T79" fmla="*/ 67 h 198"/>
                <a:gd name="T80" fmla="*/ 207 w 228"/>
                <a:gd name="T81" fmla="*/ 194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8" h="198">
                  <a:moveTo>
                    <a:pt x="226" y="75"/>
                  </a:moveTo>
                  <a:cubicBezTo>
                    <a:pt x="211" y="64"/>
                    <a:pt x="211" y="64"/>
                    <a:pt x="211" y="64"/>
                  </a:cubicBezTo>
                  <a:cubicBezTo>
                    <a:pt x="211" y="64"/>
                    <a:pt x="211" y="64"/>
                    <a:pt x="211" y="64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4" y="0"/>
                    <a:pt x="113" y="0"/>
                    <a:pt x="112" y="0"/>
                  </a:cubicBezTo>
                  <a:cubicBezTo>
                    <a:pt x="71" y="28"/>
                    <a:pt x="71" y="28"/>
                    <a:pt x="71" y="28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71" y="9"/>
                    <a:pt x="70" y="8"/>
                    <a:pt x="69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1" y="8"/>
                    <a:pt x="41" y="8"/>
                  </a:cubicBezTo>
                  <a:cubicBezTo>
                    <a:pt x="41" y="8"/>
                    <a:pt x="40" y="8"/>
                    <a:pt x="40" y="9"/>
                  </a:cubicBezTo>
                  <a:cubicBezTo>
                    <a:pt x="39" y="9"/>
                    <a:pt x="39" y="10"/>
                    <a:pt x="39" y="10"/>
                  </a:cubicBezTo>
                  <a:cubicBezTo>
                    <a:pt x="39" y="49"/>
                    <a:pt x="39" y="49"/>
                    <a:pt x="39" y="49"/>
                  </a:cubicBezTo>
                  <a:cubicBezTo>
                    <a:pt x="1" y="75"/>
                    <a:pt x="1" y="75"/>
                    <a:pt x="1" y="75"/>
                  </a:cubicBezTo>
                  <a:cubicBezTo>
                    <a:pt x="0" y="75"/>
                    <a:pt x="0" y="77"/>
                    <a:pt x="1" y="78"/>
                  </a:cubicBezTo>
                  <a:cubicBezTo>
                    <a:pt x="1" y="79"/>
                    <a:pt x="3" y="79"/>
                    <a:pt x="4" y="78"/>
                  </a:cubicBezTo>
                  <a:cubicBezTo>
                    <a:pt x="19" y="68"/>
                    <a:pt x="19" y="68"/>
                    <a:pt x="19" y="68"/>
                  </a:cubicBezTo>
                  <a:cubicBezTo>
                    <a:pt x="19" y="196"/>
                    <a:pt x="19" y="196"/>
                    <a:pt x="19" y="196"/>
                  </a:cubicBezTo>
                  <a:cubicBezTo>
                    <a:pt x="19" y="197"/>
                    <a:pt x="20" y="198"/>
                    <a:pt x="22" y="198"/>
                  </a:cubicBezTo>
                  <a:cubicBezTo>
                    <a:pt x="209" y="198"/>
                    <a:pt x="209" y="198"/>
                    <a:pt x="209" y="198"/>
                  </a:cubicBezTo>
                  <a:cubicBezTo>
                    <a:pt x="211" y="198"/>
                    <a:pt x="212" y="197"/>
                    <a:pt x="212" y="196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24" y="78"/>
                    <a:pt x="224" y="78"/>
                    <a:pt x="224" y="78"/>
                  </a:cubicBezTo>
                  <a:cubicBezTo>
                    <a:pt x="224" y="79"/>
                    <a:pt x="225" y="79"/>
                    <a:pt x="225" y="79"/>
                  </a:cubicBezTo>
                  <a:cubicBezTo>
                    <a:pt x="226" y="79"/>
                    <a:pt x="226" y="78"/>
                    <a:pt x="227" y="78"/>
                  </a:cubicBezTo>
                  <a:cubicBezTo>
                    <a:pt x="228" y="77"/>
                    <a:pt x="227" y="75"/>
                    <a:pt x="226" y="75"/>
                  </a:cubicBezTo>
                  <a:close/>
                  <a:moveTo>
                    <a:pt x="44" y="13"/>
                  </a:moveTo>
                  <a:cubicBezTo>
                    <a:pt x="67" y="13"/>
                    <a:pt x="67" y="13"/>
                    <a:pt x="67" y="13"/>
                  </a:cubicBezTo>
                  <a:cubicBezTo>
                    <a:pt x="67" y="31"/>
                    <a:pt x="67" y="31"/>
                    <a:pt x="67" y="31"/>
                  </a:cubicBezTo>
                  <a:cubicBezTo>
                    <a:pt x="44" y="46"/>
                    <a:pt x="44" y="46"/>
                    <a:pt x="44" y="46"/>
                  </a:cubicBezTo>
                  <a:lnTo>
                    <a:pt x="44" y="13"/>
                  </a:lnTo>
                  <a:close/>
                  <a:moveTo>
                    <a:pt x="207" y="194"/>
                  </a:moveTo>
                  <a:cubicBezTo>
                    <a:pt x="24" y="194"/>
                    <a:pt x="24" y="194"/>
                    <a:pt x="24" y="194"/>
                  </a:cubicBezTo>
                  <a:cubicBezTo>
                    <a:pt x="24" y="65"/>
                    <a:pt x="24" y="65"/>
                    <a:pt x="24" y="65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207" y="67"/>
                    <a:pt x="207" y="67"/>
                    <a:pt x="207" y="67"/>
                  </a:cubicBezTo>
                  <a:lnTo>
                    <a:pt x="207" y="1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  <p:sp>
          <p:nvSpPr>
            <p:cNvPr id="95" name="Freeform 23"/>
            <p:cNvSpPr>
              <a:spLocks noEditPoints="1"/>
            </p:cNvSpPr>
            <p:nvPr/>
          </p:nvSpPr>
          <p:spPr bwMode="auto">
            <a:xfrm>
              <a:off x="4105275" y="5649913"/>
              <a:ext cx="593725" cy="587375"/>
            </a:xfrm>
            <a:custGeom>
              <a:avLst/>
              <a:gdLst>
                <a:gd name="T0" fmla="*/ 24 w 74"/>
                <a:gd name="T1" fmla="*/ 2 h 73"/>
                <a:gd name="T2" fmla="*/ 24 w 74"/>
                <a:gd name="T3" fmla="*/ 24 h 73"/>
                <a:gd name="T4" fmla="*/ 2 w 74"/>
                <a:gd name="T5" fmla="*/ 24 h 73"/>
                <a:gd name="T6" fmla="*/ 1 w 74"/>
                <a:gd name="T7" fmla="*/ 25 h 73"/>
                <a:gd name="T8" fmla="*/ 0 w 74"/>
                <a:gd name="T9" fmla="*/ 26 h 73"/>
                <a:gd name="T10" fmla="*/ 0 w 74"/>
                <a:gd name="T11" fmla="*/ 47 h 73"/>
                <a:gd name="T12" fmla="*/ 2 w 74"/>
                <a:gd name="T13" fmla="*/ 49 h 73"/>
                <a:gd name="T14" fmla="*/ 24 w 74"/>
                <a:gd name="T15" fmla="*/ 49 h 73"/>
                <a:gd name="T16" fmla="*/ 24 w 74"/>
                <a:gd name="T17" fmla="*/ 71 h 73"/>
                <a:gd name="T18" fmla="*/ 26 w 74"/>
                <a:gd name="T19" fmla="*/ 73 h 73"/>
                <a:gd name="T20" fmla="*/ 47 w 74"/>
                <a:gd name="T21" fmla="*/ 73 h 73"/>
                <a:gd name="T22" fmla="*/ 49 w 74"/>
                <a:gd name="T23" fmla="*/ 71 h 73"/>
                <a:gd name="T24" fmla="*/ 49 w 74"/>
                <a:gd name="T25" fmla="*/ 49 h 73"/>
                <a:gd name="T26" fmla="*/ 71 w 74"/>
                <a:gd name="T27" fmla="*/ 49 h 73"/>
                <a:gd name="T28" fmla="*/ 73 w 74"/>
                <a:gd name="T29" fmla="*/ 48 h 73"/>
                <a:gd name="T30" fmla="*/ 74 w 74"/>
                <a:gd name="T31" fmla="*/ 47 h 73"/>
                <a:gd name="T32" fmla="*/ 74 w 74"/>
                <a:gd name="T33" fmla="*/ 26 h 73"/>
                <a:gd name="T34" fmla="*/ 71 w 74"/>
                <a:gd name="T35" fmla="*/ 24 h 73"/>
                <a:gd name="T36" fmla="*/ 49 w 74"/>
                <a:gd name="T37" fmla="*/ 24 h 73"/>
                <a:gd name="T38" fmla="*/ 49 w 74"/>
                <a:gd name="T39" fmla="*/ 2 h 73"/>
                <a:gd name="T40" fmla="*/ 47 w 74"/>
                <a:gd name="T41" fmla="*/ 0 h 73"/>
                <a:gd name="T42" fmla="*/ 26 w 74"/>
                <a:gd name="T43" fmla="*/ 0 h 73"/>
                <a:gd name="T44" fmla="*/ 24 w 74"/>
                <a:gd name="T45" fmla="*/ 2 h 73"/>
                <a:gd name="T46" fmla="*/ 29 w 74"/>
                <a:gd name="T47" fmla="*/ 26 h 73"/>
                <a:gd name="T48" fmla="*/ 29 w 74"/>
                <a:gd name="T49" fmla="*/ 4 h 73"/>
                <a:gd name="T50" fmla="*/ 45 w 74"/>
                <a:gd name="T51" fmla="*/ 4 h 73"/>
                <a:gd name="T52" fmla="*/ 45 w 74"/>
                <a:gd name="T53" fmla="*/ 26 h 73"/>
                <a:gd name="T54" fmla="*/ 47 w 74"/>
                <a:gd name="T55" fmla="*/ 29 h 73"/>
                <a:gd name="T56" fmla="*/ 69 w 74"/>
                <a:gd name="T57" fmla="*/ 29 h 73"/>
                <a:gd name="T58" fmla="*/ 69 w 74"/>
                <a:gd name="T59" fmla="*/ 45 h 73"/>
                <a:gd name="T60" fmla="*/ 47 w 74"/>
                <a:gd name="T61" fmla="*/ 45 h 73"/>
                <a:gd name="T62" fmla="*/ 45 w 74"/>
                <a:gd name="T63" fmla="*/ 47 h 73"/>
                <a:gd name="T64" fmla="*/ 45 w 74"/>
                <a:gd name="T65" fmla="*/ 69 h 73"/>
                <a:gd name="T66" fmla="*/ 29 w 74"/>
                <a:gd name="T67" fmla="*/ 69 h 73"/>
                <a:gd name="T68" fmla="*/ 29 w 74"/>
                <a:gd name="T69" fmla="*/ 47 h 73"/>
                <a:gd name="T70" fmla="*/ 26 w 74"/>
                <a:gd name="T71" fmla="*/ 45 h 73"/>
                <a:gd name="T72" fmla="*/ 5 w 74"/>
                <a:gd name="T73" fmla="*/ 45 h 73"/>
                <a:gd name="T74" fmla="*/ 5 w 74"/>
                <a:gd name="T75" fmla="*/ 29 h 73"/>
                <a:gd name="T76" fmla="*/ 26 w 74"/>
                <a:gd name="T77" fmla="*/ 29 h 73"/>
                <a:gd name="T78" fmla="*/ 29 w 74"/>
                <a:gd name="T79" fmla="*/ 26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73">
                  <a:moveTo>
                    <a:pt x="24" y="2"/>
                  </a:moveTo>
                  <a:cubicBezTo>
                    <a:pt x="24" y="24"/>
                    <a:pt x="24" y="24"/>
                    <a:pt x="24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8"/>
                    <a:pt x="1" y="49"/>
                    <a:pt x="2" y="49"/>
                  </a:cubicBezTo>
                  <a:cubicBezTo>
                    <a:pt x="24" y="49"/>
                    <a:pt x="24" y="49"/>
                    <a:pt x="24" y="49"/>
                  </a:cubicBezTo>
                  <a:cubicBezTo>
                    <a:pt x="24" y="71"/>
                    <a:pt x="24" y="71"/>
                    <a:pt x="24" y="71"/>
                  </a:cubicBezTo>
                  <a:cubicBezTo>
                    <a:pt x="24" y="72"/>
                    <a:pt x="25" y="73"/>
                    <a:pt x="26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8" y="73"/>
                    <a:pt x="49" y="72"/>
                    <a:pt x="49" y="71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2" y="49"/>
                    <a:pt x="73" y="49"/>
                    <a:pt x="73" y="48"/>
                  </a:cubicBezTo>
                  <a:cubicBezTo>
                    <a:pt x="73" y="48"/>
                    <a:pt x="74" y="47"/>
                    <a:pt x="74" y="47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5"/>
                    <a:pt x="73" y="24"/>
                    <a:pt x="71" y="24"/>
                  </a:cubicBezTo>
                  <a:cubicBezTo>
                    <a:pt x="49" y="24"/>
                    <a:pt x="49" y="24"/>
                    <a:pt x="49" y="2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49" y="1"/>
                    <a:pt x="48" y="0"/>
                    <a:pt x="47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4" y="1"/>
                    <a:pt x="24" y="2"/>
                  </a:cubicBezTo>
                  <a:close/>
                  <a:moveTo>
                    <a:pt x="29" y="26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8"/>
                    <a:pt x="46" y="29"/>
                    <a:pt x="47" y="29"/>
                  </a:cubicBezTo>
                  <a:cubicBezTo>
                    <a:pt x="69" y="29"/>
                    <a:pt x="69" y="29"/>
                    <a:pt x="69" y="29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47" y="45"/>
                    <a:pt x="47" y="45"/>
                    <a:pt x="47" y="45"/>
                  </a:cubicBezTo>
                  <a:cubicBezTo>
                    <a:pt x="46" y="45"/>
                    <a:pt x="45" y="46"/>
                    <a:pt x="45" y="47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47"/>
                    <a:pt x="29" y="47"/>
                    <a:pt x="29" y="47"/>
                  </a:cubicBezTo>
                  <a:cubicBezTo>
                    <a:pt x="29" y="46"/>
                    <a:pt x="28" y="45"/>
                    <a:pt x="26" y="45"/>
                  </a:cubicBezTo>
                  <a:cubicBezTo>
                    <a:pt x="5" y="45"/>
                    <a:pt x="5" y="45"/>
                    <a:pt x="5" y="45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8" y="29"/>
                    <a:pt x="29" y="28"/>
                    <a:pt x="29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>
                <a:solidFill>
                  <a:srgbClr val="FFFFFF"/>
                </a:solidFill>
              </a:endParaRPr>
            </a:p>
          </p:txBody>
        </p:sp>
      </p:grpSp>
      <p:sp>
        <p:nvSpPr>
          <p:cNvPr id="96" name="Isosceles Triangle 62"/>
          <p:cNvSpPr>
            <a:spLocks noChangeAspect="1"/>
          </p:cNvSpPr>
          <p:nvPr/>
        </p:nvSpPr>
        <p:spPr>
          <a:xfrm rot="10800000">
            <a:off x="7148159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7" name="Isosceles Triangle 63"/>
          <p:cNvSpPr>
            <a:spLocks noChangeAspect="1"/>
          </p:cNvSpPr>
          <p:nvPr/>
        </p:nvSpPr>
        <p:spPr>
          <a:xfrm rot="10800000">
            <a:off x="9525150" y="5159907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8" name="Isosceles Triangle 64"/>
          <p:cNvSpPr>
            <a:spLocks noChangeAspect="1"/>
          </p:cNvSpPr>
          <p:nvPr/>
        </p:nvSpPr>
        <p:spPr>
          <a:xfrm rot="10800000">
            <a:off x="4746558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99" name="Isosceles Triangle 65"/>
          <p:cNvSpPr>
            <a:spLocks noChangeAspect="1"/>
          </p:cNvSpPr>
          <p:nvPr/>
        </p:nvSpPr>
        <p:spPr>
          <a:xfrm rot="10800000">
            <a:off x="2341194" y="5176201"/>
            <a:ext cx="311789" cy="209563"/>
          </a:xfrm>
          <a:prstGeom prst="triangle">
            <a:avLst/>
          </a:prstGeom>
          <a:solidFill>
            <a:srgbClr val="FFFFFF">
              <a:alpha val="3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50" name="Obraz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306" y="6525344"/>
            <a:ext cx="4644516" cy="285968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695400" y="1097522"/>
            <a:ext cx="107291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Usunięcie sekcji związanej z minimum kadrowym &lt;</a:t>
            </a:r>
            <a:r>
              <a:rPr lang="pl-PL" sz="1600" dirty="0" err="1" smtClean="0"/>
              <a:t>minimumKadrowe</a:t>
            </a:r>
            <a:r>
              <a:rPr lang="pl-PL" sz="1600" dirty="0" smtClean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Usunięcie </a:t>
            </a:r>
            <a:r>
              <a:rPr lang="pl-PL" sz="1600" dirty="0"/>
              <a:t>sekcji związanej z minimum kadrowym do nadawania stopni &lt;</a:t>
            </a:r>
            <a:r>
              <a:rPr lang="pl-PL" sz="1600" dirty="0" err="1" smtClean="0"/>
              <a:t>uprawNadawStop</a:t>
            </a:r>
            <a:r>
              <a:rPr lang="pl-PL" sz="1600" dirty="0" smtClean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Usunięcie </a:t>
            </a:r>
            <a:r>
              <a:rPr lang="pl-PL" sz="1600" dirty="0"/>
              <a:t>sekcji związanej z notowaniem deklaracji dyscyplin w poprzednim modelu B+R &lt;</a:t>
            </a:r>
            <a:r>
              <a:rPr lang="pl-PL" sz="1600" dirty="0" err="1" smtClean="0"/>
              <a:t>dziedzinaDyscyplinaBr</a:t>
            </a:r>
            <a:r>
              <a:rPr lang="pl-PL" sz="1600" dirty="0" smtClean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Usunięcie </a:t>
            </a:r>
            <a:r>
              <a:rPr lang="pl-PL" sz="1600" dirty="0"/>
              <a:t>sekcji związanej z notowaniem oświadczeń B+R w poprzednim modelu &lt;</a:t>
            </a:r>
            <a:r>
              <a:rPr lang="pl-PL" sz="1600" dirty="0" err="1" smtClean="0"/>
              <a:t>oswiadczenieBr</a:t>
            </a:r>
            <a:r>
              <a:rPr lang="pl-PL" sz="1600" dirty="0" smtClean="0"/>
              <a:t>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Wykorzystanie </a:t>
            </a:r>
            <a:r>
              <a:rPr lang="pl-PL" sz="1600" dirty="0"/>
              <a:t>nowego podejścia w kontekście identyfikacji </a:t>
            </a:r>
            <a:r>
              <a:rPr lang="pl-PL" sz="1600" dirty="0" smtClean="0"/>
              <a:t>obiektów w kontekście sposobu zmiany czasu 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Zakłada </a:t>
            </a:r>
            <a:r>
              <a:rPr lang="pl-PL" sz="1600" dirty="0"/>
              <a:t>się dwa typy identyfikacji w zależności od typu </a:t>
            </a:r>
            <a:r>
              <a:rPr lang="pl-PL" sz="1600" dirty="0" smtClean="0"/>
              <a:t>obiektu</a:t>
            </a:r>
          </a:p>
          <a:p>
            <a:pPr marL="1504920" lvl="2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Obiekty </a:t>
            </a:r>
            <a:r>
              <a:rPr lang="pl-PL" sz="1600" dirty="0"/>
              <a:t>ciągłe </a:t>
            </a:r>
            <a:endParaRPr lang="pl-PL" sz="1600" dirty="0" smtClean="0"/>
          </a:p>
          <a:p>
            <a:pPr marL="2114504" lvl="3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będą </a:t>
            </a:r>
            <a:r>
              <a:rPr lang="pl-PL" sz="1600" dirty="0"/>
              <a:t>identyfikowane albo przez jawne podanie </a:t>
            </a:r>
            <a:r>
              <a:rPr lang="pl-PL" sz="1600" dirty="0" err="1"/>
              <a:t>uid</a:t>
            </a:r>
            <a:r>
              <a:rPr lang="pl-PL" sz="1600" dirty="0"/>
              <a:t> systemu POL-on albo przez </a:t>
            </a:r>
            <a:r>
              <a:rPr lang="pl-PL" sz="1600" dirty="0" smtClean="0"/>
              <a:t>zewnętrzny (unikalny) </a:t>
            </a:r>
            <a:r>
              <a:rPr lang="pl-PL" sz="1600" dirty="0"/>
              <a:t>identyfikator systemu źródłowego </a:t>
            </a:r>
            <a:endParaRPr lang="pl-PL" sz="1600" dirty="0" smtClean="0"/>
          </a:p>
          <a:p>
            <a:pPr marL="1504920" lvl="2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Obiekty </a:t>
            </a:r>
            <a:r>
              <a:rPr lang="pl-PL" sz="1600" dirty="0"/>
              <a:t>dyskretne </a:t>
            </a:r>
            <a:endParaRPr lang="pl-PL" sz="1600" dirty="0" smtClean="0"/>
          </a:p>
          <a:p>
            <a:pPr marL="2114504" lvl="3" indent="-285750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 tym wypadku identyfikacja będzie zachodzić </a:t>
            </a:r>
            <a:r>
              <a:rPr lang="pl-PL" sz="1600" dirty="0"/>
              <a:t>po kluczu </a:t>
            </a:r>
            <a:r>
              <a:rPr lang="pl-PL" sz="1600" dirty="0" smtClean="0"/>
              <a:t>naturalnym </a:t>
            </a:r>
            <a:r>
              <a:rPr lang="pl-PL" sz="1600" dirty="0"/>
              <a:t>którym jest rok kalendarzowy lub </a:t>
            </a:r>
            <a:r>
              <a:rPr lang="pl-PL" sz="1600" dirty="0" smtClean="0"/>
              <a:t>akademicki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Obiekty </a:t>
            </a:r>
            <a:r>
              <a:rPr lang="pl-PL" sz="1600" dirty="0"/>
              <a:t>ciągłe można usuwać za pomocą jawnego podania typu </a:t>
            </a:r>
            <a:r>
              <a:rPr lang="pl-PL" sz="1600" dirty="0" smtClean="0"/>
              <a:t>operacji „usuń”</a:t>
            </a:r>
          </a:p>
          <a:p>
            <a:pPr marL="1504920" lvl="2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Operacje </a:t>
            </a:r>
            <a:r>
              <a:rPr lang="pl-PL" sz="1600" dirty="0"/>
              <a:t>korekty lub dodawania będą przez system rozpoznawane tak jak do tej </a:t>
            </a:r>
            <a:r>
              <a:rPr lang="pl-PL" sz="1600" dirty="0" smtClean="0"/>
              <a:t>pory</a:t>
            </a:r>
          </a:p>
          <a:p>
            <a:pPr marL="895335" lvl="1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Obiektami </a:t>
            </a:r>
            <a:r>
              <a:rPr lang="pl-PL" sz="1600" dirty="0"/>
              <a:t>dyskretnymi będzie można zarządzać poprzez pełne spektrum operacji: usuń, koryguj, </a:t>
            </a:r>
            <a:r>
              <a:rPr lang="pl-PL" sz="1600" dirty="0" smtClean="0"/>
              <a:t>dodaj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Dodanie </a:t>
            </a:r>
            <a:r>
              <a:rPr lang="pl-PL" sz="1600" dirty="0"/>
              <a:t>w sekcji danych osobowych konieczności notowania obywatelstwa &lt;</a:t>
            </a:r>
            <a:r>
              <a:rPr lang="pl-PL" sz="1600" dirty="0" err="1" smtClean="0"/>
              <a:t>osoba.obywatelstwo</a:t>
            </a:r>
            <a:r>
              <a:rPr lang="pl-PL" sz="1600" dirty="0" smtClean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53336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  <p:bldP spid="76" grpId="0"/>
      <p:bldP spid="81" grpId="0" animBg="1"/>
      <p:bldP spid="96" grpId="0" animBg="1"/>
      <p:bldP spid="97" grpId="0" animBg="1"/>
      <p:bldP spid="98" grpId="0" animBg="1"/>
      <p:bldP spid="99" grpId="0" animBg="1"/>
    </p:bldLst>
  </p:timing>
</p:sld>
</file>

<file path=ppt/theme/theme1.xml><?xml version="1.0" encoding="utf-8"?>
<a:theme xmlns:a="http://schemas.openxmlformats.org/drawingml/2006/main" name="2_Office Theme">
  <a:themeElements>
    <a:clrScheme name="i9_Aqua Purple">
      <a:dk1>
        <a:srgbClr val="57565A"/>
      </a:dk1>
      <a:lt1>
        <a:sysClr val="window" lastClr="FFFFFF"/>
      </a:lt1>
      <a:dk2>
        <a:srgbClr val="6651A1"/>
      </a:dk2>
      <a:lt2>
        <a:srgbClr val="5E5CA2"/>
      </a:lt2>
      <a:accent1>
        <a:srgbClr val="00A09D"/>
      </a:accent1>
      <a:accent2>
        <a:srgbClr val="0099A5"/>
      </a:accent2>
      <a:accent3>
        <a:srgbClr val="1891AB"/>
      </a:accent3>
      <a:accent4>
        <a:srgbClr val="2C85AE"/>
      </a:accent4>
      <a:accent5>
        <a:srgbClr val="4276AA"/>
      </a:accent5>
      <a:accent6>
        <a:srgbClr val="5268A5"/>
      </a:accent6>
      <a:hlink>
        <a:srgbClr val="7030A0"/>
      </a:hlink>
      <a:folHlink>
        <a:srgbClr val="00B0F0"/>
      </a:folHlink>
    </a:clrScheme>
    <a:fontScheme name="Niestandardowy 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i9_Aqua Purple">
      <a:dk1>
        <a:srgbClr val="57565A"/>
      </a:dk1>
      <a:lt1>
        <a:sysClr val="window" lastClr="FFFFFF"/>
      </a:lt1>
      <a:dk2>
        <a:srgbClr val="6651A1"/>
      </a:dk2>
      <a:lt2>
        <a:srgbClr val="5E5CA2"/>
      </a:lt2>
      <a:accent1>
        <a:srgbClr val="00A09D"/>
      </a:accent1>
      <a:accent2>
        <a:srgbClr val="0099A5"/>
      </a:accent2>
      <a:accent3>
        <a:srgbClr val="1891AB"/>
      </a:accent3>
      <a:accent4>
        <a:srgbClr val="2C85AE"/>
      </a:accent4>
      <a:accent5>
        <a:srgbClr val="4276AA"/>
      </a:accent5>
      <a:accent6>
        <a:srgbClr val="5268A5"/>
      </a:accent6>
      <a:hlink>
        <a:srgbClr val="7030A0"/>
      </a:hlink>
      <a:folHlink>
        <a:srgbClr val="00B0F0"/>
      </a:folHlink>
    </a:clrScheme>
    <a:fontScheme name="Niestandardowy 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156145</TotalTime>
  <Words>813</Words>
  <Application>Microsoft Office PowerPoint</Application>
  <PresentationFormat>Niestandardowy</PresentationFormat>
  <Paragraphs>149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11</vt:i4>
      </vt:variant>
    </vt:vector>
  </HeadingPairs>
  <TitlesOfParts>
    <vt:vector size="13" baseType="lpstr">
      <vt:lpstr>2_Office Theme</vt:lpstr>
      <vt:lpstr>1_Office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 Smash</dc:creator>
  <cp:lastModifiedBy>Paweł nowek</cp:lastModifiedBy>
  <cp:revision>1774</cp:revision>
  <cp:lastPrinted>2019-06-28T06:51:35Z</cp:lastPrinted>
  <dcterms:created xsi:type="dcterms:W3CDTF">2014-10-08T23:03:32Z</dcterms:created>
  <dcterms:modified xsi:type="dcterms:W3CDTF">2019-10-25T03:56:16Z</dcterms:modified>
</cp:coreProperties>
</file>